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7" r:id="rId2"/>
    <p:sldId id="308" r:id="rId3"/>
    <p:sldId id="315" r:id="rId4"/>
    <p:sldId id="317" r:id="rId5"/>
    <p:sldId id="318" r:id="rId6"/>
    <p:sldId id="319" r:id="rId7"/>
    <p:sldId id="325" r:id="rId8"/>
    <p:sldId id="316" r:id="rId9"/>
    <p:sldId id="321" r:id="rId10"/>
    <p:sldId id="324" r:id="rId11"/>
    <p:sldId id="326" r:id="rId12"/>
    <p:sldId id="320" r:id="rId13"/>
    <p:sldId id="322" r:id="rId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601"/>
    <a:srgbClr val="F0A644"/>
    <a:srgbClr val="62320F"/>
    <a:srgbClr val="8BCDC9"/>
    <a:srgbClr val="1BB7C9"/>
    <a:srgbClr val="DD9A53"/>
    <a:srgbClr val="F0A700"/>
    <a:srgbClr val="F2A858"/>
    <a:srgbClr val="EBA458"/>
    <a:srgbClr val="C488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99"/>
    <p:restoredTop sz="75975"/>
  </p:normalViewPr>
  <p:slideViewPr>
    <p:cSldViewPr snapToGrid="0" snapToObjects="1">
      <p:cViewPr>
        <p:scale>
          <a:sx n="65" d="100"/>
          <a:sy n="65" d="100"/>
        </p:scale>
        <p:origin x="2128" y="240"/>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60FC6-695B-1A4D-981F-6D099B22625E}" type="datetimeFigureOut">
              <a:rPr lang="en-CA" smtClean="0"/>
              <a:t>2021-01-11</a:t>
            </a:fld>
            <a:endParaRPr lang="en-CA"/>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CA"/>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4C7A1-1AA4-1243-950B-AED4DAD8A6D2}" type="slidenum">
              <a:rPr lang="en-CA" smtClean="0"/>
              <a:t>‹N›</a:t>
            </a:fld>
            <a:endParaRPr lang="en-CA"/>
          </a:p>
        </p:txBody>
      </p:sp>
    </p:spTree>
    <p:extLst>
      <p:ext uri="{BB962C8B-B14F-4D97-AF65-F5344CB8AC3E}">
        <p14:creationId xmlns:p14="http://schemas.microsoft.com/office/powerpoint/2010/main" val="740024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pdf/physics/9705023.pd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6BA604E4-C8D7-9647-82E9-413932935932}" type="slidenum">
              <a:rPr lang="it-IT" smtClean="0"/>
              <a:t>1</a:t>
            </a:fld>
            <a:endParaRPr lang="it-IT" dirty="0"/>
          </a:p>
        </p:txBody>
      </p:sp>
    </p:spTree>
    <p:extLst>
      <p:ext uri="{BB962C8B-B14F-4D97-AF65-F5344CB8AC3E}">
        <p14:creationId xmlns:p14="http://schemas.microsoft.com/office/powerpoint/2010/main" val="122611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hlinkClick r:id="rId3"/>
              </a:rPr>
              <a:t>This is a result first due to Lagaris et. al from 199</a:t>
            </a:r>
            <a:r>
              <a:rPr lang="it-IT" sz="1200" b="0" i="0" kern="1200" dirty="0">
                <a:solidFill>
                  <a:schemeClr val="tx1"/>
                </a:solidFill>
                <a:effectLst/>
                <a:latin typeface="+mn-lt"/>
                <a:ea typeface="+mn-ea"/>
                <a:cs typeface="+mn-cs"/>
              </a:rPr>
              <a:t>7. The idea </a:t>
            </a:r>
            <a:r>
              <a:rPr lang="it-IT" sz="1200" b="0" i="0" kern="1200" dirty="0" err="1">
                <a:solidFill>
                  <a:schemeClr val="tx1"/>
                </a:solidFill>
                <a:effectLst/>
                <a:latin typeface="+mn-lt"/>
                <a:ea typeface="+mn-ea"/>
                <a:cs typeface="+mn-cs"/>
              </a:rPr>
              <a:t>is</a:t>
            </a:r>
            <a:r>
              <a:rPr lang="it-IT" sz="1200" b="0" i="0" kern="1200" dirty="0">
                <a:solidFill>
                  <a:schemeClr val="tx1"/>
                </a:solidFill>
                <a:effectLst/>
                <a:latin typeface="+mn-lt"/>
                <a:ea typeface="+mn-ea"/>
                <a:cs typeface="+mn-cs"/>
              </a:rPr>
              <a:t> to solve </a:t>
            </a:r>
            <a:r>
              <a:rPr lang="it-IT" sz="1200" b="0" i="0" kern="1200" dirty="0" err="1">
                <a:solidFill>
                  <a:schemeClr val="tx1"/>
                </a:solidFill>
                <a:effectLst/>
                <a:latin typeface="+mn-lt"/>
                <a:ea typeface="+mn-ea"/>
                <a:cs typeface="+mn-cs"/>
              </a:rPr>
              <a:t>differential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equations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using</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neural</a:t>
            </a:r>
            <a:r>
              <a:rPr lang="it-IT" sz="1200" b="0" i="0" kern="1200" dirty="0">
                <a:solidFill>
                  <a:schemeClr val="tx1"/>
                </a:solidFill>
                <a:effectLst/>
                <a:latin typeface="+mn-lt"/>
                <a:ea typeface="+mn-ea"/>
                <a:cs typeface="+mn-cs"/>
              </a:rPr>
              <a:t> networks. How? by </a:t>
            </a:r>
            <a:r>
              <a:rPr lang="it-IT" sz="1200" b="0" i="0" kern="1200" dirty="0" err="1">
                <a:solidFill>
                  <a:schemeClr val="tx1"/>
                </a:solidFill>
                <a:effectLst/>
                <a:latin typeface="+mn-lt"/>
                <a:ea typeface="+mn-ea"/>
                <a:cs typeface="+mn-cs"/>
              </a:rPr>
              <a:t>representing</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solution</a:t>
            </a:r>
            <a:r>
              <a:rPr lang="it-IT" sz="1200" b="0" i="0" kern="1200" dirty="0">
                <a:solidFill>
                  <a:schemeClr val="tx1"/>
                </a:solidFill>
                <a:effectLst/>
                <a:latin typeface="+mn-lt"/>
                <a:ea typeface="+mn-ea"/>
                <a:cs typeface="+mn-cs"/>
              </a:rPr>
              <a:t> by a </a:t>
            </a:r>
            <a:r>
              <a:rPr lang="it-IT" sz="1200" b="0" i="0" kern="1200" dirty="0" err="1">
                <a:solidFill>
                  <a:schemeClr val="tx1"/>
                </a:solidFill>
                <a:effectLst/>
                <a:latin typeface="+mn-lt"/>
                <a:ea typeface="+mn-ea"/>
                <a:cs typeface="+mn-cs"/>
              </a:rPr>
              <a:t>neural</a:t>
            </a:r>
            <a:r>
              <a:rPr lang="it-IT" sz="1200" b="0" i="0" kern="1200" dirty="0">
                <a:solidFill>
                  <a:schemeClr val="tx1"/>
                </a:solidFill>
                <a:effectLst/>
                <a:latin typeface="+mn-lt"/>
                <a:ea typeface="+mn-ea"/>
                <a:cs typeface="+mn-cs"/>
              </a:rPr>
              <a:t> network and training the </a:t>
            </a:r>
            <a:r>
              <a:rPr lang="it-IT" sz="1200" b="0" i="0" kern="1200" dirty="0" err="1">
                <a:solidFill>
                  <a:schemeClr val="tx1"/>
                </a:solidFill>
                <a:effectLst/>
                <a:latin typeface="+mn-lt"/>
                <a:ea typeface="+mn-ea"/>
                <a:cs typeface="+mn-cs"/>
              </a:rPr>
              <a:t>resulting</a:t>
            </a:r>
            <a:r>
              <a:rPr lang="it-IT" sz="1200" b="0" i="0" kern="1200" dirty="0">
                <a:solidFill>
                  <a:schemeClr val="tx1"/>
                </a:solidFill>
                <a:effectLst/>
                <a:latin typeface="+mn-lt"/>
                <a:ea typeface="+mn-ea"/>
                <a:cs typeface="+mn-cs"/>
              </a:rPr>
              <a:t> network to </a:t>
            </a:r>
            <a:r>
              <a:rPr lang="it-IT" sz="1200" b="0" i="0" kern="1200" dirty="0" err="1">
                <a:solidFill>
                  <a:schemeClr val="tx1"/>
                </a:solidFill>
                <a:effectLst/>
                <a:latin typeface="+mn-lt"/>
                <a:ea typeface="+mn-ea"/>
                <a:cs typeface="+mn-cs"/>
              </a:rPr>
              <a:t>satisfy</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conditions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required</a:t>
            </a:r>
            <a:r>
              <a:rPr lang="it-IT" sz="1200" b="0" i="0" kern="1200" dirty="0">
                <a:solidFill>
                  <a:schemeClr val="tx1"/>
                </a:solidFill>
                <a:effectLst/>
                <a:latin typeface="+mn-lt"/>
                <a:ea typeface="+mn-ea"/>
                <a:cs typeface="+mn-cs"/>
              </a:rPr>
              <a:t> by the </a:t>
            </a:r>
            <a:r>
              <a:rPr lang="it-IT" sz="1200" b="0" i="0" kern="1200" dirty="0" err="1">
                <a:solidFill>
                  <a:schemeClr val="tx1"/>
                </a:solidFill>
                <a:effectLst/>
                <a:latin typeface="+mn-lt"/>
                <a:ea typeface="+mn-ea"/>
                <a:cs typeface="+mn-cs"/>
              </a:rPr>
              <a:t>differential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equation</a:t>
            </a:r>
            <a:r>
              <a:rPr lang="it-IT" sz="1200" b="0" i="0" kern="1200" dirty="0">
                <a:solidFill>
                  <a:schemeClr val="tx1"/>
                </a:solidFill>
                <a:effectLst/>
                <a:latin typeface="+mn-lt"/>
                <a:ea typeface="+mn-ea"/>
                <a:cs typeface="+mn-cs"/>
              </a:rPr>
              <a:t>.</a:t>
            </a:r>
          </a:p>
          <a:p>
            <a:r>
              <a:rPr lang="it-IT" sz="1200" b="0" i="0" kern="1200" dirty="0" err="1">
                <a:solidFill>
                  <a:schemeClr val="tx1"/>
                </a:solidFill>
                <a:effectLst/>
                <a:latin typeface="+mn-lt"/>
                <a:ea typeface="+mn-ea"/>
                <a:cs typeface="+mn-cs"/>
              </a:rPr>
              <a:t>Let’s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say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want</a:t>
            </a:r>
            <a:r>
              <a:rPr lang="it-IT" sz="1200" b="0" i="0" kern="1200" dirty="0">
                <a:solidFill>
                  <a:schemeClr val="tx1"/>
                </a:solidFill>
                <a:effectLst/>
                <a:latin typeface="+mn-lt"/>
                <a:ea typeface="+mn-ea"/>
                <a:cs typeface="+mn-cs"/>
              </a:rPr>
              <a:t> to solve a </a:t>
            </a:r>
            <a:r>
              <a:rPr lang="it-IT" sz="1200" b="0" i="0" kern="1200" dirty="0" err="1">
                <a:solidFill>
                  <a:schemeClr val="tx1"/>
                </a:solidFill>
                <a:effectLst/>
                <a:latin typeface="+mn-lt"/>
                <a:ea typeface="+mn-ea"/>
                <a:cs typeface="+mn-cs"/>
              </a:rPr>
              <a:t>system</a:t>
            </a:r>
            <a:r>
              <a:rPr lang="it-IT" sz="1200" b="0" i="0" kern="1200" dirty="0">
                <a:solidFill>
                  <a:schemeClr val="tx1"/>
                </a:solidFill>
                <a:effectLst/>
                <a:latin typeface="+mn-lt"/>
                <a:ea typeface="+mn-ea"/>
                <a:cs typeface="+mn-cs"/>
              </a:rPr>
              <a:t> of </a:t>
            </a:r>
            <a:r>
              <a:rPr lang="it-IT" sz="1200" b="0" i="0" kern="1200" dirty="0" err="1">
                <a:solidFill>
                  <a:schemeClr val="tx1"/>
                </a:solidFill>
                <a:effectLst/>
                <a:latin typeface="+mn-lt"/>
                <a:ea typeface="+mn-ea"/>
                <a:cs typeface="+mn-cs"/>
              </a:rPr>
              <a:t>ordinary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differential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equations</a:t>
            </a:r>
            <a:r>
              <a:rPr lang="it-IT" sz="1200" b="0" i="0" kern="1200" dirty="0">
                <a:solidFill>
                  <a:schemeClr val="tx1"/>
                </a:solidFill>
                <a:effectLst/>
                <a:latin typeface="+mn-lt"/>
                <a:ea typeface="+mn-ea"/>
                <a:cs typeface="+mn-cs"/>
              </a:rPr>
              <a:t> </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u’= </a:t>
            </a:r>
            <a:r>
              <a:rPr lang="it-IT" sz="1200" b="0" i="0" kern="1200" dirty="0" err="1">
                <a:solidFill>
                  <a:schemeClr val="tx1"/>
                </a:solidFill>
                <a:effectLst/>
                <a:latin typeface="+mn-lt"/>
                <a:ea typeface="+mn-ea"/>
                <a:cs typeface="+mn-cs"/>
              </a:rPr>
              <a:t>f</a:t>
            </a:r>
            <a:r>
              <a:rPr lang="it-IT" sz="1200" b="0" i="0" kern="1200" dirty="0">
                <a:solidFill>
                  <a:schemeClr val="tx1"/>
                </a:solidFill>
                <a:effectLst/>
                <a:latin typeface="+mn-lt"/>
                <a:ea typeface="+mn-ea"/>
                <a:cs typeface="+mn-cs"/>
              </a:rPr>
              <a:t>(</a:t>
            </a:r>
            <a:r>
              <a:rPr lang="it-IT" sz="1200" b="0" i="0" kern="1200" dirty="0" err="1">
                <a:solidFill>
                  <a:schemeClr val="tx1"/>
                </a:solidFill>
                <a:effectLst/>
                <a:latin typeface="+mn-lt"/>
                <a:ea typeface="+mn-ea"/>
                <a:cs typeface="+mn-cs"/>
              </a:rPr>
              <a:t>u,t</a:t>
            </a:r>
            <a:r>
              <a:rPr lang="it-IT" sz="1200" b="0" i="0" kern="1200" dirty="0">
                <a:solidFill>
                  <a:schemeClr val="tx1"/>
                </a:solidFill>
                <a:effectLst/>
                <a:latin typeface="+mn-lt"/>
                <a:ea typeface="+mn-ea"/>
                <a:cs typeface="+mn-cs"/>
              </a:rPr>
              <a:t>) with t in [0,1] and a </a:t>
            </a:r>
            <a:r>
              <a:rPr lang="it-IT" sz="1200" b="0" i="0" kern="1200" dirty="0" err="1">
                <a:solidFill>
                  <a:schemeClr val="tx1"/>
                </a:solidFill>
                <a:effectLst/>
                <a:latin typeface="+mn-lt"/>
                <a:ea typeface="+mn-ea"/>
                <a:cs typeface="+mn-cs"/>
              </a:rPr>
              <a:t>known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initial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u(0) = u_0. To solve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approximate</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solution</a:t>
            </a:r>
            <a:r>
              <a:rPr lang="it-IT" sz="1200" b="0" i="0" kern="1200" dirty="0">
                <a:solidFill>
                  <a:schemeClr val="tx1"/>
                </a:solidFill>
                <a:effectLst/>
                <a:latin typeface="+mn-lt"/>
                <a:ea typeface="+mn-ea"/>
                <a:cs typeface="+mn-cs"/>
              </a:rPr>
              <a:t> by a </a:t>
            </a:r>
            <a:r>
              <a:rPr lang="it-IT" sz="1200" b="0" i="0" kern="1200" dirty="0" err="1">
                <a:solidFill>
                  <a:schemeClr val="tx1"/>
                </a:solidFill>
                <a:effectLst/>
                <a:latin typeface="+mn-lt"/>
                <a:ea typeface="+mn-ea"/>
                <a:cs typeface="+mn-cs"/>
              </a:rPr>
              <a:t>neural</a:t>
            </a:r>
            <a:r>
              <a:rPr lang="it-IT" sz="1200" b="0" i="0" kern="1200" dirty="0">
                <a:solidFill>
                  <a:schemeClr val="tx1"/>
                </a:solidFill>
                <a:effectLst/>
                <a:latin typeface="+mn-lt"/>
                <a:ea typeface="+mn-ea"/>
                <a:cs typeface="+mn-cs"/>
              </a:rPr>
              <a:t> network:</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NN(t) ~ u(t) </a:t>
            </a:r>
          </a:p>
          <a:p>
            <a:endParaRPr lang="it-IT" sz="1200" b="0" i="0" kern="1200" dirty="0">
              <a:solidFill>
                <a:schemeClr val="tx1"/>
              </a:solidFill>
              <a:effectLst/>
              <a:latin typeface="+mn-lt"/>
              <a:ea typeface="+mn-ea"/>
              <a:cs typeface="+mn-cs"/>
            </a:endParaRPr>
          </a:p>
          <a:p>
            <a:r>
              <a:rPr lang="it-IT" sz="1200" b="0" i="0" kern="1200" dirty="0" err="1">
                <a:solidFill>
                  <a:schemeClr val="tx1"/>
                </a:solidFill>
                <a:effectLst/>
                <a:latin typeface="+mn-lt"/>
                <a:ea typeface="+mn-ea"/>
                <a:cs typeface="+mn-cs"/>
              </a:rPr>
              <a:t>If</a:t>
            </a:r>
            <a:r>
              <a:rPr lang="it-IT" sz="1200" b="0" i="0" kern="1200" dirty="0">
                <a:solidFill>
                  <a:schemeClr val="tx1"/>
                </a:solidFill>
                <a:effectLst/>
                <a:latin typeface="+mn-lt"/>
                <a:ea typeface="+mn-ea"/>
                <a:cs typeface="+mn-cs"/>
              </a:rPr>
              <a:t> NN(t) </a:t>
            </a:r>
            <a:r>
              <a:rPr lang="it-IT" sz="1200" b="0" i="0" kern="1200" dirty="0" err="1">
                <a:solidFill>
                  <a:schemeClr val="tx1"/>
                </a:solidFill>
                <a:effectLst/>
                <a:latin typeface="+mn-lt"/>
                <a:ea typeface="+mn-ea"/>
                <a:cs typeface="+mn-cs"/>
              </a:rPr>
              <a:t>was</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true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solution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then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would</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hold</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NN’(t) = </a:t>
            </a:r>
            <a:r>
              <a:rPr lang="it-IT" sz="1200" b="0" i="0" kern="1200" dirty="0" err="1">
                <a:solidFill>
                  <a:schemeClr val="tx1"/>
                </a:solidFill>
                <a:effectLst/>
                <a:latin typeface="+mn-lt"/>
                <a:ea typeface="+mn-ea"/>
                <a:cs typeface="+mn-cs"/>
              </a:rPr>
              <a:t>f</a:t>
            </a:r>
            <a:r>
              <a:rPr lang="it-IT" sz="1200" b="0" i="0" kern="1200" dirty="0">
                <a:solidFill>
                  <a:schemeClr val="tx1"/>
                </a:solidFill>
                <a:effectLst/>
                <a:latin typeface="+mn-lt"/>
                <a:ea typeface="+mn-ea"/>
                <a:cs typeface="+mn-cs"/>
              </a:rPr>
              <a:t>(NN(t),t) for </a:t>
            </a:r>
            <a:r>
              <a:rPr lang="it-IT" sz="1200" b="0" i="0" kern="1200" dirty="0" err="1">
                <a:solidFill>
                  <a:schemeClr val="tx1"/>
                </a:solidFill>
                <a:effectLst/>
                <a:latin typeface="+mn-lt"/>
                <a:ea typeface="+mn-ea"/>
                <a:cs typeface="+mn-cs"/>
              </a:rPr>
              <a:t>all</a:t>
            </a:r>
            <a:r>
              <a:rPr lang="it-IT" sz="1200" b="0" i="0" kern="1200" dirty="0">
                <a:solidFill>
                  <a:schemeClr val="tx1"/>
                </a:solidFill>
                <a:effectLst/>
                <a:latin typeface="+mn-lt"/>
                <a:ea typeface="+mn-ea"/>
                <a:cs typeface="+mn-cs"/>
              </a:rPr>
              <a:t> t. </a:t>
            </a:r>
            <a:r>
              <a:rPr lang="it-IT" sz="1200" b="0" i="0" kern="1200" dirty="0" err="1">
                <a:solidFill>
                  <a:schemeClr val="tx1"/>
                </a:solidFill>
                <a:effectLst/>
                <a:latin typeface="+mn-lt"/>
                <a:ea typeface="+mn-ea"/>
                <a:cs typeface="+mn-cs"/>
              </a:rPr>
              <a:t>Thus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turn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into</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our</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loss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motivates</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loss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L(</a:t>
            </a:r>
            <a:r>
              <a:rPr lang="it-IT" sz="1200" b="0" i="0" kern="1200" dirty="0" err="1">
                <a:solidFill>
                  <a:schemeClr val="tx1"/>
                </a:solidFill>
                <a:effectLst/>
                <a:latin typeface="+mn-lt"/>
                <a:ea typeface="+mn-ea"/>
                <a:cs typeface="+mn-cs"/>
              </a:rPr>
              <a:t>p</a:t>
            </a:r>
            <a:r>
              <a:rPr lang="it-IT" sz="1200" b="0" i="0" kern="1200" dirty="0">
                <a:solidFill>
                  <a:schemeClr val="tx1"/>
                </a:solidFill>
                <a:effectLst/>
                <a:latin typeface="+mn-lt"/>
                <a:ea typeface="+mn-ea"/>
                <a:cs typeface="+mn-cs"/>
              </a:rPr>
              <a:t>) = sum….</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The </a:t>
            </a:r>
            <a:r>
              <a:rPr lang="it-IT" sz="1200" b="0" i="0" kern="1200" dirty="0" err="1">
                <a:solidFill>
                  <a:schemeClr val="tx1"/>
                </a:solidFill>
                <a:effectLst/>
                <a:latin typeface="+mn-lt"/>
                <a:ea typeface="+mn-ea"/>
                <a:cs typeface="+mn-cs"/>
              </a:rPr>
              <a:t>choice</a:t>
            </a:r>
            <a:r>
              <a:rPr lang="it-IT" sz="1200" b="0" i="0" kern="1200" dirty="0">
                <a:solidFill>
                  <a:schemeClr val="tx1"/>
                </a:solidFill>
                <a:effectLst/>
                <a:latin typeface="+mn-lt"/>
                <a:ea typeface="+mn-ea"/>
                <a:cs typeface="+mn-cs"/>
              </a:rPr>
              <a:t> of </a:t>
            </a:r>
            <a:r>
              <a:rPr lang="it-IT" sz="1200" b="0" i="0" u="none" strike="noStrike" kern="1200" dirty="0" err="1">
                <a:solidFill>
                  <a:schemeClr val="tx1"/>
                </a:solidFill>
                <a:effectLst/>
                <a:latin typeface="+mn-lt"/>
                <a:ea typeface="+mn-ea"/>
                <a:cs typeface="+mn-cs"/>
              </a:rPr>
              <a:t>t_i</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could</a:t>
            </a:r>
            <a:r>
              <a:rPr lang="it-IT" sz="1200" b="0" i="0" kern="1200" dirty="0">
                <a:solidFill>
                  <a:schemeClr val="tx1"/>
                </a:solidFill>
                <a:effectLst/>
                <a:latin typeface="+mn-lt"/>
                <a:ea typeface="+mn-ea"/>
                <a:cs typeface="+mn-cs"/>
              </a:rPr>
              <a:t> be </a:t>
            </a:r>
            <a:r>
              <a:rPr lang="it-IT" sz="1200" b="0" i="0" kern="1200" dirty="0" err="1">
                <a:solidFill>
                  <a:schemeClr val="tx1"/>
                </a:solidFill>
                <a:effectLst/>
                <a:latin typeface="+mn-lt"/>
                <a:ea typeface="+mn-ea"/>
                <a:cs typeface="+mn-cs"/>
              </a:rPr>
              <a:t>done</a:t>
            </a:r>
            <a:r>
              <a:rPr lang="it-IT" sz="1200" b="0" i="0" kern="1200" dirty="0">
                <a:solidFill>
                  <a:schemeClr val="tx1"/>
                </a:solidFill>
                <a:effectLst/>
                <a:latin typeface="+mn-lt"/>
                <a:ea typeface="+mn-ea"/>
                <a:cs typeface="+mn-cs"/>
              </a:rPr>
              <a:t> in </a:t>
            </a:r>
            <a:r>
              <a:rPr lang="it-IT" sz="1200" b="0" i="0" kern="1200" dirty="0" err="1">
                <a:solidFill>
                  <a:schemeClr val="tx1"/>
                </a:solidFill>
                <a:effectLst/>
                <a:latin typeface="+mn-lt"/>
                <a:ea typeface="+mn-ea"/>
                <a:cs typeface="+mn-cs"/>
              </a:rPr>
              <a:t>many</a:t>
            </a:r>
            <a:r>
              <a:rPr lang="it-IT" sz="1200" b="0" i="0" kern="1200" dirty="0">
                <a:solidFill>
                  <a:schemeClr val="tx1"/>
                </a:solidFill>
                <a:effectLst/>
                <a:latin typeface="+mn-lt"/>
                <a:ea typeface="+mn-ea"/>
                <a:cs typeface="+mn-cs"/>
              </a:rPr>
              <a:t> ways: </a:t>
            </a:r>
            <a:r>
              <a:rPr lang="it-IT" sz="1200" b="0" i="0" kern="1200" dirty="0" err="1">
                <a:solidFill>
                  <a:schemeClr val="tx1"/>
                </a:solidFill>
                <a:effectLst/>
                <a:latin typeface="+mn-lt"/>
                <a:ea typeface="+mn-ea"/>
                <a:cs typeface="+mn-cs"/>
              </a:rPr>
              <a:t>it</a:t>
            </a:r>
            <a:r>
              <a:rPr lang="it-IT" sz="1200" b="0" i="0" kern="1200" dirty="0">
                <a:solidFill>
                  <a:schemeClr val="tx1"/>
                </a:solidFill>
                <a:effectLst/>
                <a:latin typeface="+mn-lt"/>
                <a:ea typeface="+mn-ea"/>
                <a:cs typeface="+mn-cs"/>
              </a:rPr>
              <a:t> can be random, </a:t>
            </a:r>
            <a:r>
              <a:rPr lang="it-IT" sz="1200" b="0" i="0" kern="1200" dirty="0" err="1">
                <a:solidFill>
                  <a:schemeClr val="tx1"/>
                </a:solidFill>
                <a:effectLst/>
                <a:latin typeface="+mn-lt"/>
                <a:ea typeface="+mn-ea"/>
                <a:cs typeface="+mn-cs"/>
              </a:rPr>
              <a:t>it</a:t>
            </a:r>
            <a:r>
              <a:rPr lang="it-IT" sz="1200" b="0" i="0" kern="1200" dirty="0">
                <a:solidFill>
                  <a:schemeClr val="tx1"/>
                </a:solidFill>
                <a:effectLst/>
                <a:latin typeface="+mn-lt"/>
                <a:ea typeface="+mn-ea"/>
                <a:cs typeface="+mn-cs"/>
              </a:rPr>
              <a:t> can be a </a:t>
            </a:r>
            <a:r>
              <a:rPr lang="it-IT" sz="1200" b="0" i="0" kern="1200" dirty="0" err="1">
                <a:solidFill>
                  <a:schemeClr val="tx1"/>
                </a:solidFill>
                <a:effectLst/>
                <a:latin typeface="+mn-lt"/>
                <a:ea typeface="+mn-ea"/>
                <a:cs typeface="+mn-cs"/>
              </a:rPr>
              <a:t>grid</a:t>
            </a:r>
            <a:r>
              <a:rPr lang="it-IT" sz="1200" b="0" i="0" kern="1200" dirty="0">
                <a:solidFill>
                  <a:schemeClr val="tx1"/>
                </a:solidFill>
                <a:effectLst/>
                <a:latin typeface="+mn-lt"/>
                <a:ea typeface="+mn-ea"/>
                <a:cs typeface="+mn-cs"/>
              </a:rPr>
              <a:t>, etc. </a:t>
            </a:r>
            <a:r>
              <a:rPr lang="it-IT" sz="1200" b="0" i="0" kern="1200" dirty="0" err="1">
                <a:solidFill>
                  <a:schemeClr val="tx1"/>
                </a:solidFill>
                <a:effectLst/>
                <a:latin typeface="+mn-lt"/>
                <a:ea typeface="+mn-ea"/>
                <a:cs typeface="+mn-cs"/>
              </a:rPr>
              <a:t>Anyways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when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loss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minimized</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gradients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computed</a:t>
            </a:r>
            <a:r>
              <a:rPr lang="it-IT" sz="1200" b="0" i="0" kern="1200" dirty="0">
                <a:solidFill>
                  <a:schemeClr val="tx1"/>
                </a:solidFill>
                <a:effectLst/>
                <a:latin typeface="+mn-lt"/>
                <a:ea typeface="+mn-ea"/>
                <a:cs typeface="+mn-cs"/>
              </a:rPr>
              <a:t> with standard reverse-mode </a:t>
            </a:r>
            <a:r>
              <a:rPr lang="it-IT" sz="1200" b="0" i="0" kern="1200" dirty="0" err="1">
                <a:solidFill>
                  <a:schemeClr val="tx1"/>
                </a:solidFill>
                <a:effectLst/>
                <a:latin typeface="+mn-lt"/>
                <a:ea typeface="+mn-ea"/>
                <a:cs typeface="+mn-cs"/>
              </a:rPr>
              <a:t>automatic</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differentiation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then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have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u="none" strike="noStrike" kern="1200" dirty="0" err="1">
                <a:solidFill>
                  <a:schemeClr val="tx1"/>
                </a:solidFill>
                <a:effectLst/>
                <a:latin typeface="+mn-lt"/>
                <a:ea typeface="+mn-ea"/>
                <a:cs typeface="+mn-cs"/>
              </a:rPr>
              <a:t>dNN</a:t>
            </a:r>
            <a:r>
              <a:rPr lang="it-IT" sz="1200" b="0" i="0" u="none" strike="noStrike" kern="1200" dirty="0">
                <a:solidFill>
                  <a:schemeClr val="tx1"/>
                </a:solidFill>
                <a:effectLst/>
                <a:latin typeface="+mn-lt"/>
                <a:ea typeface="+mn-ea"/>
                <a:cs typeface="+mn-cs"/>
              </a:rPr>
              <a:t>(ti)</a:t>
            </a:r>
            <a:r>
              <a:rPr lang="it-IT" sz="1200" b="0" i="0" u="none" strike="noStrike" kern="1200" dirty="0" err="1">
                <a:solidFill>
                  <a:schemeClr val="tx1"/>
                </a:solidFill>
                <a:effectLst/>
                <a:latin typeface="+mn-lt"/>
                <a:ea typeface="+mn-ea"/>
                <a:cs typeface="+mn-cs"/>
              </a:rPr>
              <a:t>dt≈f</a:t>
            </a:r>
            <a:r>
              <a:rPr lang="it-IT" sz="1200" b="0" i="0" u="none" strike="noStrike" kern="1200" dirty="0">
                <a:solidFill>
                  <a:schemeClr val="tx1"/>
                </a:solidFill>
                <a:effectLst/>
                <a:latin typeface="+mn-lt"/>
                <a:ea typeface="+mn-ea"/>
                <a:cs typeface="+mn-cs"/>
              </a:rPr>
              <a:t>(NN(ti),ti)</a:t>
            </a:r>
            <a:r>
              <a:rPr lang="it-IT" sz="1200" b="0" i="0" kern="1200" dirty="0">
                <a:solidFill>
                  <a:schemeClr val="tx1"/>
                </a:solidFill>
                <a:effectLst/>
                <a:latin typeface="+mn-lt"/>
                <a:ea typeface="+mn-ea"/>
                <a:cs typeface="+mn-cs"/>
              </a:rPr>
              <a:t> and </a:t>
            </a:r>
            <a:r>
              <a:rPr lang="it-IT" sz="1200" b="0" i="0" kern="1200" dirty="0" err="1">
                <a:solidFill>
                  <a:schemeClr val="tx1"/>
                </a:solidFill>
                <a:effectLst/>
                <a:latin typeface="+mn-lt"/>
                <a:ea typeface="+mn-ea"/>
                <a:cs typeface="+mn-cs"/>
              </a:rPr>
              <a:t>thus</a:t>
            </a:r>
            <a:r>
              <a:rPr lang="it-IT" sz="1200" b="0" i="0" kern="1200" dirty="0">
                <a:solidFill>
                  <a:schemeClr val="tx1"/>
                </a:solidFill>
                <a:effectLst/>
                <a:latin typeface="+mn-lt"/>
                <a:ea typeface="+mn-ea"/>
                <a:cs typeface="+mn-cs"/>
              </a:rPr>
              <a:t> </a:t>
            </a:r>
            <a:r>
              <a:rPr lang="it-IT" sz="1200" b="0" i="0" u="none" strike="noStrike" kern="1200" dirty="0">
                <a:solidFill>
                  <a:schemeClr val="tx1"/>
                </a:solidFill>
                <a:effectLst/>
                <a:latin typeface="+mn-lt"/>
                <a:ea typeface="+mn-ea"/>
                <a:cs typeface="+mn-cs"/>
              </a:rPr>
              <a:t>NN(t) </a:t>
            </a:r>
            <a:r>
              <a:rPr lang="it-IT" sz="1200" b="0" i="0" kern="1200" dirty="0" err="1">
                <a:solidFill>
                  <a:schemeClr val="tx1"/>
                </a:solidFill>
                <a:effectLst/>
                <a:latin typeface="+mn-lt"/>
                <a:ea typeface="+mn-ea"/>
                <a:cs typeface="+mn-cs"/>
              </a:rPr>
              <a:t>approximately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solves</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differential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equation</a:t>
            </a:r>
            <a:r>
              <a:rPr lang="it-IT" sz="1200" b="0" i="0" kern="1200" dirty="0">
                <a:solidFill>
                  <a:schemeClr val="tx1"/>
                </a:solidFill>
                <a:effectLst/>
                <a:latin typeface="+mn-lt"/>
                <a:ea typeface="+mn-ea"/>
                <a:cs typeface="+mn-cs"/>
              </a:rPr>
              <a:t>.</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Note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still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have</a:t>
            </a:r>
            <a:r>
              <a:rPr lang="it-IT" sz="1200" b="0" i="0" kern="1200" dirty="0">
                <a:solidFill>
                  <a:schemeClr val="tx1"/>
                </a:solidFill>
                <a:effectLst/>
                <a:latin typeface="+mn-lt"/>
                <a:ea typeface="+mn-ea"/>
                <a:cs typeface="+mn-cs"/>
              </a:rPr>
              <a:t> to </a:t>
            </a:r>
            <a:r>
              <a:rPr lang="it-IT" sz="1200" b="0" i="0" kern="1200" dirty="0" err="1">
                <a:solidFill>
                  <a:schemeClr val="tx1"/>
                </a:solidFill>
                <a:effectLst/>
                <a:latin typeface="+mn-lt"/>
                <a:ea typeface="+mn-ea"/>
                <a:cs typeface="+mn-cs"/>
              </a:rPr>
              <a:t>handle</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initial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 </a:t>
            </a:r>
            <a:r>
              <a:rPr lang="it-IT" sz="1200" b="0" i="0" kern="1200" dirty="0" err="1">
                <a:solidFill>
                  <a:schemeClr val="tx1"/>
                </a:solidFill>
                <a:effectLst/>
                <a:latin typeface="+mn-lt"/>
                <a:ea typeface="+mn-ea"/>
                <a:cs typeface="+mn-cs"/>
              </a:rPr>
              <a:t>One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simple</a:t>
            </a:r>
            <a:r>
              <a:rPr lang="it-IT" sz="1200" b="0" i="0" kern="1200" dirty="0">
                <a:solidFill>
                  <a:schemeClr val="tx1"/>
                </a:solidFill>
                <a:effectLst/>
                <a:latin typeface="+mn-lt"/>
                <a:ea typeface="+mn-ea"/>
                <a:cs typeface="+mn-cs"/>
              </a:rPr>
              <a:t> way to do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is</a:t>
            </a:r>
            <a:r>
              <a:rPr lang="it-IT" sz="1200" b="0" i="0" kern="1200" dirty="0">
                <a:solidFill>
                  <a:schemeClr val="tx1"/>
                </a:solidFill>
                <a:effectLst/>
                <a:latin typeface="+mn-lt"/>
                <a:ea typeface="+mn-ea"/>
                <a:cs typeface="+mn-cs"/>
              </a:rPr>
              <a:t> to </a:t>
            </a:r>
            <a:r>
              <a:rPr lang="it-IT" sz="1200" b="0" i="0" kern="1200" dirty="0" err="1">
                <a:solidFill>
                  <a:schemeClr val="tx1"/>
                </a:solidFill>
                <a:effectLst/>
                <a:latin typeface="+mn-lt"/>
                <a:ea typeface="+mn-ea"/>
                <a:cs typeface="+mn-cs"/>
              </a:rPr>
              <a:t>add</a:t>
            </a:r>
            <a:r>
              <a:rPr lang="it-IT" sz="1200" b="0" i="0" kern="1200" dirty="0">
                <a:solidFill>
                  <a:schemeClr val="tx1"/>
                </a:solidFill>
                <a:effectLst/>
                <a:latin typeface="+mn-lt"/>
                <a:ea typeface="+mn-ea"/>
                <a:cs typeface="+mn-cs"/>
              </a:rPr>
              <a:t> an </a:t>
            </a:r>
            <a:r>
              <a:rPr lang="it-IT" sz="1200" b="0" i="0" kern="1200" dirty="0" err="1">
                <a:solidFill>
                  <a:schemeClr val="tx1"/>
                </a:solidFill>
                <a:effectLst/>
                <a:latin typeface="+mn-lt"/>
                <a:ea typeface="+mn-ea"/>
                <a:cs typeface="+mn-cs"/>
              </a:rPr>
              <a:t>initial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term</a:t>
            </a:r>
            <a:r>
              <a:rPr lang="it-IT" sz="1200" b="0" i="0" kern="1200" dirty="0">
                <a:solidFill>
                  <a:schemeClr val="tx1"/>
                </a:solidFill>
                <a:effectLst/>
                <a:latin typeface="+mn-lt"/>
                <a:ea typeface="+mn-ea"/>
                <a:cs typeface="+mn-cs"/>
              </a:rPr>
              <a:t> to the </a:t>
            </a:r>
            <a:r>
              <a:rPr lang="it-IT" sz="1200" b="0" i="0" kern="1200" dirty="0" err="1">
                <a:solidFill>
                  <a:schemeClr val="tx1"/>
                </a:solidFill>
                <a:effectLst/>
                <a:latin typeface="+mn-lt"/>
                <a:ea typeface="+mn-ea"/>
                <a:cs typeface="+mn-cs"/>
              </a:rPr>
              <a:t>cost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would</a:t>
            </a:r>
            <a:r>
              <a:rPr lang="it-IT" sz="1200" b="0" i="0" kern="1200" dirty="0">
                <a:solidFill>
                  <a:schemeClr val="tx1"/>
                </a:solidFill>
                <a:effectLst/>
                <a:latin typeface="+mn-lt"/>
                <a:ea typeface="+mn-ea"/>
                <a:cs typeface="+mn-cs"/>
              </a:rPr>
              <a:t> look </a:t>
            </a:r>
            <a:r>
              <a:rPr lang="it-IT" sz="1200" b="0" i="0" kern="1200" dirty="0" err="1">
                <a:solidFill>
                  <a:schemeClr val="tx1"/>
                </a:solidFill>
                <a:effectLst/>
                <a:latin typeface="+mn-lt"/>
                <a:ea typeface="+mn-ea"/>
                <a:cs typeface="+mn-cs"/>
              </a:rPr>
              <a:t>like</a:t>
            </a:r>
            <a:r>
              <a:rPr lang="it-IT" sz="1200" b="0" i="0" kern="1200" dirty="0">
                <a:solidFill>
                  <a:schemeClr val="tx1"/>
                </a:solidFill>
                <a:effectLst/>
                <a:latin typeface="+mn-lt"/>
                <a:ea typeface="+mn-ea"/>
                <a:cs typeface="+mn-cs"/>
              </a:rPr>
              <a:t> </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L(</a:t>
            </a:r>
            <a:r>
              <a:rPr lang="it-IT" sz="1200" b="0" i="0" kern="1200" dirty="0" err="1">
                <a:solidFill>
                  <a:schemeClr val="tx1"/>
                </a:solidFill>
                <a:effectLst/>
                <a:latin typeface="+mn-lt"/>
                <a:ea typeface="+mn-ea"/>
                <a:cs typeface="+mn-cs"/>
              </a:rPr>
              <a:t>p</a:t>
            </a:r>
            <a:r>
              <a:rPr lang="it-IT" sz="1200" b="0" i="0" kern="1200" dirty="0">
                <a:solidFill>
                  <a:schemeClr val="tx1"/>
                </a:solidFill>
                <a:effectLst/>
                <a:latin typeface="+mn-lt"/>
                <a:ea typeface="+mn-ea"/>
                <a:cs typeface="+mn-cs"/>
              </a:rPr>
              <a:t>) … </a:t>
            </a:r>
          </a:p>
          <a:p>
            <a:endParaRPr lang="it-IT" sz="1200" b="0" i="0" kern="1200" dirty="0">
              <a:solidFill>
                <a:schemeClr val="tx1"/>
              </a:solidFill>
              <a:effectLst/>
              <a:latin typeface="+mn-lt"/>
              <a:ea typeface="+mn-ea"/>
              <a:cs typeface="+mn-cs"/>
            </a:endParaRPr>
          </a:p>
          <a:p>
            <a:r>
              <a:rPr lang="it-IT" sz="1200" b="0" i="0" kern="1200" dirty="0" err="1">
                <a:solidFill>
                  <a:schemeClr val="tx1"/>
                </a:solidFill>
                <a:effectLst/>
                <a:latin typeface="+mn-lt"/>
                <a:ea typeface="+mn-ea"/>
                <a:cs typeface="+mn-cs"/>
              </a:rPr>
              <a:t>While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would</a:t>
            </a:r>
            <a:r>
              <a:rPr lang="it-IT" sz="1200" b="0" i="0" kern="1200" dirty="0">
                <a:solidFill>
                  <a:schemeClr val="tx1"/>
                </a:solidFill>
                <a:effectLst/>
                <a:latin typeface="+mn-lt"/>
                <a:ea typeface="+mn-ea"/>
                <a:cs typeface="+mn-cs"/>
              </a:rPr>
              <a:t> work, </a:t>
            </a:r>
            <a:r>
              <a:rPr lang="it-IT" sz="1200" b="0" i="0" kern="1200" dirty="0" err="1">
                <a:solidFill>
                  <a:schemeClr val="tx1"/>
                </a:solidFill>
                <a:effectLst/>
                <a:latin typeface="+mn-lt"/>
                <a:ea typeface="+mn-ea"/>
                <a:cs typeface="+mn-cs"/>
              </a:rPr>
              <a:t>it</a:t>
            </a:r>
            <a:r>
              <a:rPr lang="it-IT" sz="1200" b="0" i="0" kern="1200" dirty="0">
                <a:solidFill>
                  <a:schemeClr val="tx1"/>
                </a:solidFill>
                <a:effectLst/>
                <a:latin typeface="+mn-lt"/>
                <a:ea typeface="+mn-ea"/>
                <a:cs typeface="+mn-cs"/>
              </a:rPr>
              <a:t> can be more </a:t>
            </a:r>
            <a:r>
              <a:rPr lang="it-IT" sz="1200" b="0" i="0" kern="1200" dirty="0" err="1">
                <a:solidFill>
                  <a:schemeClr val="tx1"/>
                </a:solidFill>
                <a:effectLst/>
                <a:latin typeface="+mn-lt"/>
                <a:ea typeface="+mn-ea"/>
                <a:cs typeface="+mn-cs"/>
              </a:rPr>
              <a:t>efficient</a:t>
            </a:r>
            <a:r>
              <a:rPr lang="it-IT" sz="1200" b="0" i="0" kern="1200" dirty="0">
                <a:solidFill>
                  <a:schemeClr val="tx1"/>
                </a:solidFill>
                <a:effectLst/>
                <a:latin typeface="+mn-lt"/>
                <a:ea typeface="+mn-ea"/>
                <a:cs typeface="+mn-cs"/>
              </a:rPr>
              <a:t> to </a:t>
            </a:r>
            <a:r>
              <a:rPr lang="it-IT" sz="1200" b="0" i="0" kern="1200" dirty="0" err="1">
                <a:solidFill>
                  <a:schemeClr val="tx1"/>
                </a:solidFill>
                <a:effectLst/>
                <a:latin typeface="+mn-lt"/>
                <a:ea typeface="+mn-ea"/>
                <a:cs typeface="+mn-cs"/>
              </a:rPr>
              <a:t>encode</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initial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into</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itself</a:t>
            </a:r>
            <a:r>
              <a:rPr lang="it-IT" sz="1200" b="0" i="0" kern="1200" dirty="0">
                <a:solidFill>
                  <a:schemeClr val="tx1"/>
                </a:solidFill>
                <a:effectLst/>
                <a:latin typeface="+mn-lt"/>
                <a:ea typeface="+mn-ea"/>
                <a:cs typeface="+mn-cs"/>
              </a:rPr>
              <a:t> so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it's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trivially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satisfied</a:t>
            </a:r>
            <a:r>
              <a:rPr lang="it-IT" sz="1200" b="0" i="0" kern="1200" dirty="0">
                <a:solidFill>
                  <a:schemeClr val="tx1"/>
                </a:solidFill>
                <a:effectLst/>
                <a:latin typeface="+mn-lt"/>
                <a:ea typeface="+mn-ea"/>
                <a:cs typeface="+mn-cs"/>
              </a:rPr>
              <a:t> for </a:t>
            </a:r>
            <a:r>
              <a:rPr lang="it-IT" sz="1200" b="0" i="0" kern="1200" dirty="0" err="1">
                <a:solidFill>
                  <a:schemeClr val="tx1"/>
                </a:solidFill>
                <a:effectLst/>
                <a:latin typeface="+mn-lt"/>
                <a:ea typeface="+mn-ea"/>
                <a:cs typeface="+mn-cs"/>
              </a:rPr>
              <a:t>any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possible</a:t>
            </a:r>
            <a:r>
              <a:rPr lang="it-IT" sz="1200" b="0" i="0" kern="1200" dirty="0">
                <a:solidFill>
                  <a:schemeClr val="tx1"/>
                </a:solidFill>
                <a:effectLst/>
                <a:latin typeface="+mn-lt"/>
                <a:ea typeface="+mn-ea"/>
                <a:cs typeface="+mn-cs"/>
              </a:rPr>
              <a:t> set of </a:t>
            </a:r>
            <a:r>
              <a:rPr lang="it-IT" sz="1200" b="0" i="0" kern="1200" dirty="0" err="1">
                <a:solidFill>
                  <a:schemeClr val="tx1"/>
                </a:solidFill>
                <a:effectLst/>
                <a:latin typeface="+mn-lt"/>
                <a:ea typeface="+mn-ea"/>
                <a:cs typeface="+mn-cs"/>
              </a:rPr>
              <a:t>parameters</a:t>
            </a:r>
            <a:r>
              <a:rPr lang="it-IT" sz="1200" b="0" i="0" kern="1200" dirty="0">
                <a:solidFill>
                  <a:schemeClr val="tx1"/>
                </a:solidFill>
                <a:effectLst/>
                <a:latin typeface="+mn-lt"/>
                <a:ea typeface="+mn-ea"/>
                <a:cs typeface="+mn-cs"/>
              </a:rPr>
              <a:t>. For </a:t>
            </a:r>
            <a:r>
              <a:rPr lang="it-IT" sz="1200" b="0" i="0" kern="1200" dirty="0" err="1">
                <a:solidFill>
                  <a:schemeClr val="tx1"/>
                </a:solidFill>
                <a:effectLst/>
                <a:latin typeface="+mn-lt"/>
                <a:ea typeface="+mn-ea"/>
                <a:cs typeface="+mn-cs"/>
              </a:rPr>
              <a:t>example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instead</a:t>
            </a:r>
            <a:r>
              <a:rPr lang="it-IT" sz="1200" b="0" i="0" kern="1200" dirty="0">
                <a:solidFill>
                  <a:schemeClr val="tx1"/>
                </a:solidFill>
                <a:effectLst/>
                <a:latin typeface="+mn-lt"/>
                <a:ea typeface="+mn-ea"/>
                <a:cs typeface="+mn-cs"/>
              </a:rPr>
              <a:t> of </a:t>
            </a:r>
            <a:r>
              <a:rPr lang="it-IT" sz="1200" b="0" i="0" kern="1200" dirty="0" err="1">
                <a:solidFill>
                  <a:schemeClr val="tx1"/>
                </a:solidFill>
                <a:effectLst/>
                <a:latin typeface="+mn-lt"/>
                <a:ea typeface="+mn-ea"/>
                <a:cs typeface="+mn-cs"/>
              </a:rPr>
              <a:t>directly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using</a:t>
            </a:r>
            <a:r>
              <a:rPr lang="it-IT" sz="1200" b="0" i="0" kern="1200" dirty="0">
                <a:solidFill>
                  <a:schemeClr val="tx1"/>
                </a:solidFill>
                <a:effectLst/>
                <a:latin typeface="+mn-lt"/>
                <a:ea typeface="+mn-ea"/>
                <a:cs typeface="+mn-cs"/>
              </a:rPr>
              <a:t> a </a:t>
            </a:r>
            <a:r>
              <a:rPr lang="it-IT" sz="1200" b="0" i="0" kern="1200" dirty="0" err="1">
                <a:solidFill>
                  <a:schemeClr val="tx1"/>
                </a:solidFill>
                <a:effectLst/>
                <a:latin typeface="+mn-lt"/>
                <a:ea typeface="+mn-ea"/>
                <a:cs typeface="+mn-cs"/>
              </a:rPr>
              <a:t>neural</a:t>
            </a:r>
            <a:r>
              <a:rPr lang="it-IT" sz="1200" b="0" i="0" kern="1200" dirty="0">
                <a:solidFill>
                  <a:schemeClr val="tx1"/>
                </a:solidFill>
                <a:effectLst/>
                <a:latin typeface="+mn-lt"/>
                <a:ea typeface="+mn-ea"/>
                <a:cs typeface="+mn-cs"/>
              </a:rPr>
              <a:t> network,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can use:</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g(t) = u_0 + </a:t>
            </a:r>
            <a:r>
              <a:rPr lang="it-IT" sz="1200" b="0" i="0" kern="1200" dirty="0" err="1">
                <a:solidFill>
                  <a:schemeClr val="tx1"/>
                </a:solidFill>
                <a:effectLst/>
                <a:latin typeface="+mn-lt"/>
                <a:ea typeface="+mn-ea"/>
                <a:cs typeface="+mn-cs"/>
              </a:rPr>
              <a:t>tNN</a:t>
            </a:r>
            <a:r>
              <a:rPr lang="it-IT" sz="1200" b="0" i="0" kern="1200" dirty="0">
                <a:solidFill>
                  <a:schemeClr val="tx1"/>
                </a:solidFill>
                <a:effectLst/>
                <a:latin typeface="+mn-lt"/>
                <a:ea typeface="+mn-ea"/>
                <a:cs typeface="+mn-cs"/>
              </a:rPr>
              <a:t>(t) </a:t>
            </a:r>
          </a:p>
          <a:p>
            <a:endParaRPr lang="it-IT" sz="1200" b="0" i="0" kern="1200" dirty="0">
              <a:solidFill>
                <a:schemeClr val="tx1"/>
              </a:solidFill>
              <a:effectLst/>
              <a:latin typeface="+mn-lt"/>
              <a:ea typeface="+mn-ea"/>
              <a:cs typeface="+mn-cs"/>
            </a:endParaRPr>
          </a:p>
          <a:p>
            <a:r>
              <a:rPr lang="it-IT" sz="1200" b="0" i="0" kern="1200" dirty="0" err="1">
                <a:solidFill>
                  <a:schemeClr val="tx1"/>
                </a:solidFill>
                <a:effectLst/>
                <a:latin typeface="+mn-lt"/>
                <a:ea typeface="+mn-ea"/>
                <a:cs typeface="+mn-cs"/>
              </a:rPr>
              <a:t>As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our</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solution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Notice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u="none" strike="noStrike" kern="1200" dirty="0">
                <a:solidFill>
                  <a:schemeClr val="tx1"/>
                </a:solidFill>
                <a:effectLst/>
                <a:latin typeface="+mn-lt"/>
                <a:ea typeface="+mn-ea"/>
                <a:cs typeface="+mn-cs"/>
              </a:rPr>
              <a:t>g(t)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thus</a:t>
            </a:r>
            <a:r>
              <a:rPr lang="it-IT" sz="1200" b="0" i="0" kern="1200" dirty="0">
                <a:solidFill>
                  <a:schemeClr val="tx1"/>
                </a:solidFill>
                <a:effectLst/>
                <a:latin typeface="+mn-lt"/>
                <a:ea typeface="+mn-ea"/>
                <a:cs typeface="+mn-cs"/>
              </a:rPr>
              <a:t> a </a:t>
            </a:r>
            <a:r>
              <a:rPr lang="it-IT" sz="1200" b="0" i="0" kern="1200" dirty="0" err="1">
                <a:solidFill>
                  <a:schemeClr val="tx1"/>
                </a:solidFill>
                <a:effectLst/>
                <a:latin typeface="+mn-lt"/>
                <a:ea typeface="+mn-ea"/>
                <a:cs typeface="+mn-cs"/>
              </a:rPr>
              <a:t>universal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approximator</a:t>
            </a:r>
            <a:r>
              <a:rPr lang="it-IT" sz="1200" b="0" i="0" kern="1200" dirty="0">
                <a:solidFill>
                  <a:schemeClr val="tx1"/>
                </a:solidFill>
                <a:effectLst/>
                <a:latin typeface="+mn-lt"/>
                <a:ea typeface="+mn-ea"/>
                <a:cs typeface="+mn-cs"/>
              </a:rPr>
              <a:t> for </a:t>
            </a:r>
            <a:r>
              <a:rPr lang="it-IT" sz="1200" b="0" i="0" kern="1200" dirty="0" err="1">
                <a:solidFill>
                  <a:schemeClr val="tx1"/>
                </a:solidFill>
                <a:effectLst/>
                <a:latin typeface="+mn-lt"/>
                <a:ea typeface="+mn-ea"/>
                <a:cs typeface="+mn-cs"/>
              </a:rPr>
              <a:t>all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continuous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such</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u="none" strike="noStrike" kern="1200" dirty="0">
                <a:solidFill>
                  <a:schemeClr val="tx1"/>
                </a:solidFill>
                <a:effectLst/>
                <a:latin typeface="+mn-lt"/>
                <a:ea typeface="+mn-ea"/>
                <a:cs typeface="+mn-cs"/>
              </a:rPr>
              <a:t>g(0)=0!!!!! (</a:t>
            </a:r>
            <a:r>
              <a:rPr lang="it-IT" sz="1200" b="0" i="0" u="none" strike="noStrike" kern="1200" dirty="0" err="1">
                <a:solidFill>
                  <a:schemeClr val="tx1"/>
                </a:solidFill>
                <a:effectLst/>
                <a:latin typeface="+mn-lt"/>
                <a:ea typeface="+mn-ea"/>
                <a:cs typeface="+mn-cs"/>
              </a:rPr>
              <a:t>This</a:t>
            </a:r>
            <a:r>
              <a:rPr lang="it-IT" sz="1200" b="0" i="0" u="none" strike="noStrike" kern="1200" dirty="0">
                <a:solidFill>
                  <a:schemeClr val="tx1"/>
                </a:solidFill>
                <a:effectLst/>
                <a:latin typeface="+mn-lt"/>
                <a:ea typeface="+mn-ea"/>
                <a:cs typeface="+mn-cs"/>
              </a:rPr>
              <a:t> </a:t>
            </a:r>
            <a:r>
              <a:rPr lang="it-IT" sz="1200" b="0" i="0" u="none" strike="noStrike" kern="1200" dirty="0" err="1">
                <a:solidFill>
                  <a:schemeClr val="tx1"/>
                </a:solidFill>
                <a:effectLst/>
                <a:latin typeface="+mn-lt"/>
                <a:ea typeface="+mn-ea"/>
                <a:cs typeface="+mn-cs"/>
              </a:rPr>
              <a:t>is</a:t>
            </a:r>
            <a:r>
              <a:rPr lang="it-IT" sz="1200" b="0" i="0" u="none" strike="noStrike" kern="1200" dirty="0">
                <a:solidFill>
                  <a:schemeClr val="tx1"/>
                </a:solidFill>
                <a:effectLst/>
                <a:latin typeface="+mn-lt"/>
                <a:ea typeface="+mn-ea"/>
                <a:cs typeface="+mn-cs"/>
              </a:rPr>
              <a:t> the </a:t>
            </a:r>
            <a:r>
              <a:rPr lang="it-IT" sz="1200" b="0" i="0" u="none" strike="noStrike" kern="1200" dirty="0" err="1">
                <a:solidFill>
                  <a:schemeClr val="tx1"/>
                </a:solidFill>
                <a:effectLst/>
                <a:latin typeface="+mn-lt"/>
                <a:ea typeface="+mn-ea"/>
                <a:cs typeface="+mn-cs"/>
              </a:rPr>
              <a:t>prior</a:t>
            </a:r>
            <a:r>
              <a:rPr lang="it-IT" sz="1200" b="0" i="0" u="none" strike="noStrike" kern="1200" dirty="0">
                <a:solidFill>
                  <a:schemeClr val="tx1"/>
                </a:solidFill>
                <a:effectLst/>
                <a:latin typeface="+mn-lt"/>
                <a:ea typeface="+mn-ea"/>
                <a:cs typeface="+mn-cs"/>
              </a:rPr>
              <a:t> information) </a:t>
            </a:r>
          </a:p>
          <a:p>
            <a:r>
              <a:rPr lang="it-IT" sz="1200" b="0" i="0" kern="1200" dirty="0" err="1">
                <a:solidFill>
                  <a:schemeClr val="tx1"/>
                </a:solidFill>
                <a:effectLst/>
                <a:latin typeface="+mn-lt"/>
                <a:ea typeface="+mn-ea"/>
                <a:cs typeface="+mn-cs"/>
              </a:rPr>
              <a:t>Since</a:t>
            </a:r>
            <a:r>
              <a:rPr lang="it-IT" sz="1200" b="0" i="0" kern="1200" dirty="0">
                <a:solidFill>
                  <a:schemeClr val="tx1"/>
                </a:solidFill>
                <a:effectLst/>
                <a:latin typeface="+mn-lt"/>
                <a:ea typeface="+mn-ea"/>
                <a:cs typeface="+mn-cs"/>
              </a:rPr>
              <a:t> g(t) </a:t>
            </a:r>
            <a:r>
              <a:rPr lang="it-IT" sz="1200" b="0" i="0" kern="1200" dirty="0" err="1">
                <a:solidFill>
                  <a:schemeClr val="tx1"/>
                </a:solidFill>
                <a:effectLst/>
                <a:latin typeface="+mn-lt"/>
                <a:ea typeface="+mn-ea"/>
                <a:cs typeface="+mn-cs"/>
              </a:rPr>
              <a:t>will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always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satisfy</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initial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can </a:t>
            </a:r>
            <a:r>
              <a:rPr lang="it-IT" sz="1200" b="0" i="0" kern="1200" dirty="0" err="1">
                <a:solidFill>
                  <a:schemeClr val="tx1"/>
                </a:solidFill>
                <a:effectLst/>
                <a:latin typeface="+mn-lt"/>
                <a:ea typeface="+mn-ea"/>
                <a:cs typeface="+mn-cs"/>
              </a:rPr>
              <a:t>train</a:t>
            </a:r>
            <a:r>
              <a:rPr lang="it-IT" sz="1200" b="0" i="0" kern="1200" dirty="0">
                <a:solidFill>
                  <a:schemeClr val="tx1"/>
                </a:solidFill>
                <a:effectLst/>
                <a:latin typeface="+mn-lt"/>
                <a:ea typeface="+mn-ea"/>
                <a:cs typeface="+mn-cs"/>
              </a:rPr>
              <a:t> g(t) to </a:t>
            </a:r>
            <a:r>
              <a:rPr lang="it-IT" sz="1200" b="0" i="0" kern="1200" dirty="0" err="1">
                <a:solidFill>
                  <a:schemeClr val="tx1"/>
                </a:solidFill>
                <a:effectLst/>
                <a:latin typeface="+mn-lt"/>
                <a:ea typeface="+mn-ea"/>
                <a:cs typeface="+mn-cs"/>
              </a:rPr>
              <a:t>satisfy</a:t>
            </a:r>
            <a:r>
              <a:rPr lang="it-IT" sz="1200" b="0" i="0" kern="1200" dirty="0">
                <a:solidFill>
                  <a:schemeClr val="tx1"/>
                </a:solidFill>
                <a:effectLst/>
                <a:latin typeface="+mn-lt"/>
                <a:ea typeface="+mn-ea"/>
                <a:cs typeface="+mn-cs"/>
              </a:rPr>
              <a:t> the derivative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then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will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automatically</a:t>
            </a:r>
            <a:r>
              <a:rPr lang="it-IT" sz="1200" b="0" i="0" kern="1200" dirty="0">
                <a:solidFill>
                  <a:schemeClr val="tx1"/>
                </a:solidFill>
                <a:effectLst/>
                <a:latin typeface="+mn-lt"/>
                <a:ea typeface="+mn-ea"/>
                <a:cs typeface="+mn-cs"/>
              </a:rPr>
              <a:t> be a </a:t>
            </a:r>
            <a:r>
              <a:rPr lang="it-IT" sz="1200" b="0" i="0" kern="1200" dirty="0" err="1">
                <a:solidFill>
                  <a:schemeClr val="tx1"/>
                </a:solidFill>
                <a:effectLst/>
                <a:latin typeface="+mn-lt"/>
                <a:ea typeface="+mn-ea"/>
                <a:cs typeface="+mn-cs"/>
              </a:rPr>
              <a:t>solution</a:t>
            </a:r>
            <a:r>
              <a:rPr lang="it-IT" sz="1200" b="0" i="0" kern="1200" dirty="0">
                <a:solidFill>
                  <a:schemeClr val="tx1"/>
                </a:solidFill>
                <a:effectLst/>
                <a:latin typeface="+mn-lt"/>
                <a:ea typeface="+mn-ea"/>
                <a:cs typeface="+mn-cs"/>
              </a:rPr>
              <a:t> to the derivative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In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sense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can use the </a:t>
            </a:r>
            <a:r>
              <a:rPr lang="it-IT" sz="1200" b="0" i="0" kern="1200" dirty="0" err="1">
                <a:solidFill>
                  <a:schemeClr val="tx1"/>
                </a:solidFill>
                <a:effectLst/>
                <a:latin typeface="+mn-lt"/>
                <a:ea typeface="+mn-ea"/>
                <a:cs typeface="+mn-cs"/>
              </a:rPr>
              <a:t>loss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L(</a:t>
            </a:r>
            <a:r>
              <a:rPr lang="it-IT" sz="1200" b="0" i="0" kern="1200" dirty="0" err="1">
                <a:solidFill>
                  <a:schemeClr val="tx1"/>
                </a:solidFill>
                <a:effectLst/>
                <a:latin typeface="+mn-lt"/>
                <a:ea typeface="+mn-ea"/>
                <a:cs typeface="+mn-cs"/>
              </a:rPr>
              <a:t>p</a:t>
            </a:r>
            <a:r>
              <a:rPr lang="it-IT" sz="1200" b="0" i="0" kern="1200" dirty="0">
                <a:solidFill>
                  <a:schemeClr val="tx1"/>
                </a:solidFill>
                <a:effectLst/>
                <a:latin typeface="+mn-lt"/>
                <a:ea typeface="+mn-ea"/>
                <a:cs typeface="+mn-cs"/>
              </a:rPr>
              <a:t>) = </a:t>
            </a:r>
            <a:r>
              <a:rPr lang="it-IT" sz="1200" b="0" i="0" kern="1200" dirty="0" err="1">
                <a:solidFill>
                  <a:schemeClr val="tx1"/>
                </a:solidFill>
                <a:effectLst/>
                <a:latin typeface="+mn-lt"/>
                <a:ea typeface="+mn-ea"/>
                <a:cs typeface="+mn-cs"/>
              </a:rPr>
              <a:t>sum_i</a:t>
            </a:r>
            <a:r>
              <a:rPr lang="it-IT" sz="1200" b="0" i="0" kern="1200" dirty="0">
                <a:solidFill>
                  <a:schemeClr val="tx1"/>
                </a:solidFill>
                <a:effectLst/>
                <a:latin typeface="+mn-lt"/>
                <a:ea typeface="+mn-ea"/>
                <a:cs typeface="+mn-cs"/>
              </a:rPr>
              <a:t> </a:t>
            </a:r>
          </a:p>
          <a:p>
            <a:endParaRPr lang="it-IT" sz="1200" b="0" i="0" kern="1200" dirty="0">
              <a:solidFill>
                <a:schemeClr val="tx1"/>
              </a:solidFill>
              <a:effectLst/>
              <a:latin typeface="+mn-lt"/>
              <a:ea typeface="+mn-ea"/>
              <a:cs typeface="+mn-cs"/>
            </a:endParaRPr>
          </a:p>
          <a:p>
            <a:r>
              <a:rPr lang="it-IT" sz="1200" b="0" i="0" kern="1200" dirty="0" err="1">
                <a:solidFill>
                  <a:schemeClr val="tx1"/>
                </a:solidFill>
                <a:effectLst/>
                <a:latin typeface="+mn-lt"/>
                <a:ea typeface="+mn-ea"/>
                <a:cs typeface="+mn-cs"/>
              </a:rPr>
              <a:t>where</a:t>
            </a:r>
            <a:r>
              <a:rPr lang="it-IT" sz="1200" b="0" i="0" kern="1200" dirty="0">
                <a:solidFill>
                  <a:schemeClr val="tx1"/>
                </a:solidFill>
                <a:effectLst/>
                <a:latin typeface="+mn-lt"/>
                <a:ea typeface="+mn-ea"/>
                <a:cs typeface="+mn-cs"/>
              </a:rPr>
              <a:t> </a:t>
            </a:r>
            <a:r>
              <a:rPr lang="it-IT" sz="1200" b="0" i="0" u="none" strike="noStrike" kern="1200" dirty="0" err="1">
                <a:solidFill>
                  <a:schemeClr val="tx1"/>
                </a:solidFill>
                <a:effectLst/>
                <a:latin typeface="+mn-lt"/>
                <a:ea typeface="+mn-ea"/>
                <a:cs typeface="+mn-cs"/>
              </a:rPr>
              <a:t>p</a:t>
            </a:r>
            <a:r>
              <a:rPr lang="it-IT" sz="1200" b="0" i="0" kern="1200" dirty="0">
                <a:solidFill>
                  <a:schemeClr val="tx1"/>
                </a:solidFill>
                <a:effectLst/>
                <a:latin typeface="+mn-lt"/>
                <a:ea typeface="+mn-ea"/>
                <a:cs typeface="+mn-cs"/>
              </a:rPr>
              <a:t> are the </a:t>
            </a:r>
            <a:r>
              <a:rPr lang="it-IT" sz="1200" b="0" i="0" kern="1200" dirty="0" err="1">
                <a:solidFill>
                  <a:schemeClr val="tx1"/>
                </a:solidFill>
                <a:effectLst/>
                <a:latin typeface="+mn-lt"/>
                <a:ea typeface="+mn-ea"/>
                <a:cs typeface="+mn-cs"/>
              </a:rPr>
              <a:t>parameters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define</a:t>
            </a:r>
            <a:r>
              <a:rPr lang="it-IT" sz="1200" b="0" i="0" kern="1200" dirty="0">
                <a:solidFill>
                  <a:schemeClr val="tx1"/>
                </a:solidFill>
                <a:effectLst/>
                <a:latin typeface="+mn-lt"/>
                <a:ea typeface="+mn-ea"/>
                <a:cs typeface="+mn-cs"/>
              </a:rPr>
              <a:t> </a:t>
            </a:r>
            <a:r>
              <a:rPr lang="it-IT" sz="1200" b="0" i="0" u="none" strike="noStrike" kern="1200" dirty="0">
                <a:solidFill>
                  <a:schemeClr val="tx1"/>
                </a:solidFill>
                <a:effectLst/>
                <a:latin typeface="+mn-lt"/>
                <a:ea typeface="+mn-ea"/>
                <a:cs typeface="+mn-cs"/>
              </a:rPr>
              <a:t>gg</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which</a:t>
            </a:r>
            <a:r>
              <a:rPr lang="it-IT" sz="1200" b="0" i="0" kern="1200" dirty="0">
                <a:solidFill>
                  <a:schemeClr val="tx1"/>
                </a:solidFill>
                <a:effectLst/>
                <a:latin typeface="+mn-lt"/>
                <a:ea typeface="+mn-ea"/>
                <a:cs typeface="+mn-cs"/>
              </a:rPr>
              <a:t> in turn are the </a:t>
            </a:r>
            <a:r>
              <a:rPr lang="it-IT" sz="1200" b="0" i="0" kern="1200" dirty="0" err="1">
                <a:solidFill>
                  <a:schemeClr val="tx1"/>
                </a:solidFill>
                <a:effectLst/>
                <a:latin typeface="+mn-lt"/>
                <a:ea typeface="+mn-ea"/>
                <a:cs typeface="+mn-cs"/>
              </a:rPr>
              <a:t>parameters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which</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define</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neural</a:t>
            </a:r>
            <a:r>
              <a:rPr lang="it-IT" sz="1200" b="0" i="0" kern="1200" dirty="0">
                <a:solidFill>
                  <a:schemeClr val="tx1"/>
                </a:solidFill>
                <a:effectLst/>
                <a:latin typeface="+mn-lt"/>
                <a:ea typeface="+mn-ea"/>
                <a:cs typeface="+mn-cs"/>
              </a:rPr>
              <a:t> network </a:t>
            </a:r>
            <a:r>
              <a:rPr lang="it-IT" sz="1200" b="0" i="0" u="none" strike="noStrike" kern="1200" dirty="0">
                <a:solidFill>
                  <a:schemeClr val="tx1"/>
                </a:solidFill>
                <a:effectLst/>
                <a:latin typeface="+mn-lt"/>
                <a:ea typeface="+mn-ea"/>
                <a:cs typeface="+mn-cs"/>
              </a:rPr>
              <a:t>NN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define</a:t>
            </a:r>
            <a:r>
              <a:rPr lang="it-IT" sz="1200" b="0" i="0" kern="1200" dirty="0">
                <a:solidFill>
                  <a:schemeClr val="tx1"/>
                </a:solidFill>
                <a:effectLst/>
                <a:latin typeface="+mn-lt"/>
                <a:ea typeface="+mn-ea"/>
                <a:cs typeface="+mn-cs"/>
              </a:rPr>
              <a:t> </a:t>
            </a:r>
            <a:r>
              <a:rPr lang="it-IT" sz="1200" b="0" i="0" u="none" strike="noStrike" kern="1200" dirty="0">
                <a:solidFill>
                  <a:schemeClr val="tx1"/>
                </a:solidFill>
                <a:effectLst/>
                <a:latin typeface="+mn-lt"/>
                <a:ea typeface="+mn-ea"/>
                <a:cs typeface="+mn-cs"/>
              </a:rPr>
              <a:t>g</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Thus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reduces</a:t>
            </a:r>
            <a:r>
              <a:rPr lang="it-IT" sz="1200" b="0" i="0" kern="1200" dirty="0">
                <a:solidFill>
                  <a:schemeClr val="tx1"/>
                </a:solidFill>
                <a:effectLst/>
                <a:latin typeface="+mn-lt"/>
                <a:ea typeface="+mn-ea"/>
                <a:cs typeface="+mn-cs"/>
              </a:rPr>
              <a:t> down, once </a:t>
            </a:r>
            <a:r>
              <a:rPr lang="it-IT" sz="1200" b="0" i="0" kern="1200" dirty="0" err="1">
                <a:solidFill>
                  <a:schemeClr val="tx1"/>
                </a:solidFill>
                <a:effectLst/>
                <a:latin typeface="+mn-lt"/>
                <a:ea typeface="+mn-ea"/>
                <a:cs typeface="+mn-cs"/>
              </a:rPr>
              <a:t>again</a:t>
            </a:r>
            <a:r>
              <a:rPr lang="it-IT" sz="1200" b="0" i="0" kern="1200" dirty="0">
                <a:solidFill>
                  <a:schemeClr val="tx1"/>
                </a:solidFill>
                <a:effectLst/>
                <a:latin typeface="+mn-lt"/>
                <a:ea typeface="+mn-ea"/>
                <a:cs typeface="+mn-cs"/>
              </a:rPr>
              <a:t>, to </a:t>
            </a:r>
            <a:r>
              <a:rPr lang="it-IT" sz="1200" b="0" i="0" kern="1200" dirty="0" err="1">
                <a:solidFill>
                  <a:schemeClr val="tx1"/>
                </a:solidFill>
                <a:effectLst/>
                <a:latin typeface="+mn-lt"/>
                <a:ea typeface="+mn-ea"/>
                <a:cs typeface="+mn-cs"/>
              </a:rPr>
              <a:t>simply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finding</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weights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which</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minimize</a:t>
            </a:r>
            <a:r>
              <a:rPr lang="it-IT" sz="1200" b="0" i="0" kern="1200" dirty="0">
                <a:solidFill>
                  <a:schemeClr val="tx1"/>
                </a:solidFill>
                <a:effectLst/>
                <a:latin typeface="+mn-lt"/>
                <a:ea typeface="+mn-ea"/>
                <a:cs typeface="+mn-cs"/>
              </a:rPr>
              <a:t> a </a:t>
            </a:r>
            <a:r>
              <a:rPr lang="it-IT" sz="1200" b="0" i="0" kern="1200" dirty="0" err="1">
                <a:solidFill>
                  <a:schemeClr val="tx1"/>
                </a:solidFill>
                <a:effectLst/>
                <a:latin typeface="+mn-lt"/>
                <a:ea typeface="+mn-ea"/>
                <a:cs typeface="+mn-cs"/>
              </a:rPr>
              <a:t>loss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a:t>
            </a:r>
          </a:p>
          <a:p>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br>
              <a:rPr lang="it-IT" dirty="0"/>
            </a:br>
            <a:endParaRPr lang="it-IT" dirty="0"/>
          </a:p>
        </p:txBody>
      </p:sp>
      <p:sp>
        <p:nvSpPr>
          <p:cNvPr id="4" name="Segnaposto numero diapositiva 3"/>
          <p:cNvSpPr>
            <a:spLocks noGrp="1"/>
          </p:cNvSpPr>
          <p:nvPr>
            <p:ph type="sldNum" sz="quarter" idx="10"/>
          </p:nvPr>
        </p:nvSpPr>
        <p:spPr/>
        <p:txBody>
          <a:bodyPr/>
          <a:lstStyle/>
          <a:p>
            <a:fld id="{6BA604E4-C8D7-9647-82E9-413932935932}" type="slidenum">
              <a:rPr lang="it-IT" smtClean="0"/>
              <a:t>10</a:t>
            </a:fld>
            <a:endParaRPr lang="it-IT" dirty="0"/>
          </a:p>
        </p:txBody>
      </p:sp>
    </p:spTree>
    <p:extLst>
      <p:ext uri="{BB962C8B-B14F-4D97-AF65-F5344CB8AC3E}">
        <p14:creationId xmlns:p14="http://schemas.microsoft.com/office/powerpoint/2010/main" val="2203867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br>
              <a:rPr lang="it-IT" dirty="0"/>
            </a:br>
            <a:endParaRPr lang="it-IT" dirty="0"/>
          </a:p>
        </p:txBody>
      </p:sp>
      <p:sp>
        <p:nvSpPr>
          <p:cNvPr id="4" name="Segnaposto numero diapositiva 3"/>
          <p:cNvSpPr>
            <a:spLocks noGrp="1"/>
          </p:cNvSpPr>
          <p:nvPr>
            <p:ph type="sldNum" sz="quarter" idx="10"/>
          </p:nvPr>
        </p:nvSpPr>
        <p:spPr/>
        <p:txBody>
          <a:bodyPr/>
          <a:lstStyle/>
          <a:p>
            <a:fld id="{6BA604E4-C8D7-9647-82E9-413932935932}" type="slidenum">
              <a:rPr lang="it-IT" smtClean="0"/>
              <a:t>11</a:t>
            </a:fld>
            <a:endParaRPr lang="it-IT" dirty="0"/>
          </a:p>
        </p:txBody>
      </p:sp>
    </p:spTree>
    <p:extLst>
      <p:ext uri="{BB962C8B-B14F-4D97-AF65-F5344CB8AC3E}">
        <p14:creationId xmlns:p14="http://schemas.microsoft.com/office/powerpoint/2010/main" val="1898607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dirty="0" err="1"/>
              <a:t>level</a:t>
            </a:r>
            <a:r>
              <a:rPr lang="it-IT" dirty="0"/>
              <a:t> set </a:t>
            </a:r>
            <a:r>
              <a:rPr lang="it-IT" dirty="0" err="1"/>
              <a:t>equation</a:t>
            </a:r>
            <a:r>
              <a:rPr lang="it-IT" dirty="0"/>
              <a:t>, i.e. </a:t>
            </a:r>
            <a:r>
              <a:rPr lang="it-IT" dirty="0" err="1"/>
              <a:t>is</a:t>
            </a:r>
            <a:r>
              <a:rPr lang="it-IT" dirty="0"/>
              <a:t> a 2D </a:t>
            </a:r>
            <a:r>
              <a:rPr lang="it-IT" dirty="0" err="1"/>
              <a:t>surface</a:t>
            </a:r>
            <a:r>
              <a:rPr lang="it-IT" dirty="0"/>
              <a:t> </a:t>
            </a:r>
            <a:r>
              <a:rPr lang="it-IT" dirty="0" err="1"/>
              <a:t>embedded</a:t>
            </a:r>
            <a:r>
              <a:rPr lang="it-IT" dirty="0"/>
              <a:t> in a 3D </a:t>
            </a:r>
            <a:r>
              <a:rPr lang="it-IT" dirty="0" err="1"/>
              <a:t>euclidean</a:t>
            </a:r>
            <a:r>
              <a:rPr lang="it-IT" dirty="0"/>
              <a:t> </a:t>
            </a:r>
            <a:r>
              <a:rPr lang="it-IT" dirty="0" err="1"/>
              <a:t>space</a:t>
            </a:r>
            <a:r>
              <a:rPr lang="it-IT" dirty="0"/>
              <a:t> </a:t>
            </a:r>
            <a:r>
              <a:rPr lang="it-IT" dirty="0" err="1"/>
              <a:t>is</a:t>
            </a:r>
            <a:r>
              <a:rPr lang="it-IT" dirty="0"/>
              <a:t> </a:t>
            </a:r>
            <a:r>
              <a:rPr lang="it-IT" dirty="0" err="1"/>
              <a:t>initilially</a:t>
            </a:r>
            <a:r>
              <a:rPr lang="it-IT" dirty="0"/>
              <a:t> set </a:t>
            </a:r>
            <a:r>
              <a:rPr lang="it-IT" dirty="0" err="1"/>
              <a:t>as</a:t>
            </a:r>
            <a:r>
              <a:rPr lang="it-IT" dirty="0"/>
              <a:t> the </a:t>
            </a:r>
            <a:r>
              <a:rPr lang="it-IT" dirty="0" err="1"/>
              <a:t>distance</a:t>
            </a:r>
            <a:r>
              <a:rPr lang="it-IT" dirty="0"/>
              <a:t> of </a:t>
            </a:r>
            <a:r>
              <a:rPr lang="it-IT" dirty="0" err="1"/>
              <a:t>each</a:t>
            </a:r>
            <a:r>
              <a:rPr lang="it-IT" dirty="0"/>
              <a:t> </a:t>
            </a:r>
            <a:r>
              <a:rPr lang="it-IT" dirty="0" err="1"/>
              <a:t>point</a:t>
            </a:r>
            <a:r>
              <a:rPr lang="it-IT" dirty="0"/>
              <a:t> from the </a:t>
            </a:r>
            <a:r>
              <a:rPr lang="it-IT" dirty="0" err="1"/>
              <a:t>ignition</a:t>
            </a:r>
            <a:r>
              <a:rPr lang="it-IT" dirty="0"/>
              <a:t> line. </a:t>
            </a:r>
          </a:p>
          <a:p>
            <a:endParaRPr lang="it-IT" dirty="0"/>
          </a:p>
          <a:p>
            <a:r>
              <a:rPr lang="it-IT" dirty="0"/>
              <a:t>In </a:t>
            </a:r>
            <a:r>
              <a:rPr lang="it-IT" dirty="0" err="1"/>
              <a:t>our</a:t>
            </a:r>
            <a:r>
              <a:rPr lang="it-IT" dirty="0"/>
              <a:t> </a:t>
            </a:r>
            <a:r>
              <a:rPr lang="it-IT" dirty="0" err="1"/>
              <a:t>approach</a:t>
            </a:r>
            <a:r>
              <a:rPr lang="it-IT" dirty="0"/>
              <a:t> </a:t>
            </a:r>
            <a:r>
              <a:rPr lang="it-IT" dirty="0" err="1"/>
              <a:t>it</a:t>
            </a:r>
            <a:r>
              <a:rPr lang="it-IT" dirty="0"/>
              <a:t> </a:t>
            </a:r>
            <a:r>
              <a:rPr lang="it-IT" dirty="0" err="1"/>
              <a:t>is</a:t>
            </a:r>
            <a:r>
              <a:rPr lang="it-IT" dirty="0"/>
              <a:t> </a:t>
            </a:r>
            <a:r>
              <a:rPr lang="it-IT" dirty="0" err="1"/>
              <a:t>required</a:t>
            </a:r>
            <a:r>
              <a:rPr lang="it-IT" dirty="0"/>
              <a:t> </a:t>
            </a:r>
            <a:r>
              <a:rPr lang="it-IT" dirty="0" err="1"/>
              <a:t>that</a:t>
            </a:r>
            <a:r>
              <a:rPr lang="it-IT" dirty="0"/>
              <a:t> </a:t>
            </a:r>
            <a:r>
              <a:rPr lang="it-IT" dirty="0" err="1"/>
              <a:t>every</a:t>
            </a:r>
            <a:r>
              <a:rPr lang="it-IT" dirty="0"/>
              <a:t> </a:t>
            </a:r>
            <a:r>
              <a:rPr lang="it-IT" dirty="0" err="1"/>
              <a:t>quantity</a:t>
            </a:r>
            <a:r>
              <a:rPr lang="it-IT" dirty="0"/>
              <a:t> </a:t>
            </a:r>
            <a:r>
              <a:rPr lang="it-IT" dirty="0" err="1"/>
              <a:t>is</a:t>
            </a:r>
            <a:r>
              <a:rPr lang="it-IT" dirty="0"/>
              <a:t> </a:t>
            </a:r>
            <a:r>
              <a:rPr lang="it-IT" dirty="0" err="1"/>
              <a:t>provided</a:t>
            </a:r>
            <a:r>
              <a:rPr lang="it-IT" dirty="0"/>
              <a:t> </a:t>
            </a:r>
            <a:r>
              <a:rPr lang="it-IT" dirty="0" err="1"/>
              <a:t>either</a:t>
            </a:r>
            <a:r>
              <a:rPr lang="it-IT" dirty="0"/>
              <a:t> </a:t>
            </a:r>
            <a:r>
              <a:rPr lang="it-IT" dirty="0" err="1"/>
              <a:t>as</a:t>
            </a:r>
            <a:r>
              <a:rPr lang="it-IT" dirty="0"/>
              <a:t> a </a:t>
            </a:r>
            <a:r>
              <a:rPr lang="it-IT" dirty="0" err="1"/>
              <a:t>constant</a:t>
            </a:r>
            <a:r>
              <a:rPr lang="it-IT" dirty="0"/>
              <a:t> or </a:t>
            </a:r>
            <a:r>
              <a:rPr lang="it-IT" dirty="0" err="1"/>
              <a:t>as</a:t>
            </a:r>
            <a:r>
              <a:rPr lang="it-IT" dirty="0"/>
              <a:t> a </a:t>
            </a:r>
            <a:r>
              <a:rPr lang="it-IT" dirty="0" err="1"/>
              <a:t>function</a:t>
            </a:r>
            <a:r>
              <a:rPr lang="it-IT" dirty="0"/>
              <a:t>. </a:t>
            </a:r>
            <a:r>
              <a:rPr lang="it-IT" dirty="0" err="1"/>
              <a:t>Therefore</a:t>
            </a:r>
            <a:r>
              <a:rPr lang="it-IT" dirty="0"/>
              <a:t> </a:t>
            </a:r>
            <a:r>
              <a:rPr lang="it-IT" dirty="0" err="1"/>
              <a:t>we</a:t>
            </a:r>
            <a:r>
              <a:rPr lang="it-IT" dirty="0"/>
              <a:t> </a:t>
            </a:r>
            <a:r>
              <a:rPr lang="it-IT" dirty="0" err="1"/>
              <a:t>implemented</a:t>
            </a:r>
            <a:r>
              <a:rPr lang="it-IT" dirty="0"/>
              <a:t> the </a:t>
            </a:r>
            <a:r>
              <a:rPr lang="it-IT" dirty="0" err="1"/>
              <a:t>initial</a:t>
            </a:r>
            <a:r>
              <a:rPr lang="it-IT" dirty="0"/>
              <a:t> </a:t>
            </a:r>
            <a:r>
              <a:rPr lang="it-IT" dirty="0" err="1"/>
              <a:t>condition</a:t>
            </a:r>
            <a:r>
              <a:rPr lang="it-IT" dirty="0"/>
              <a:t> </a:t>
            </a:r>
            <a:r>
              <a:rPr lang="it-IT" dirty="0" err="1"/>
              <a:t>as</a:t>
            </a:r>
            <a:r>
              <a:rPr lang="it-IT" dirty="0"/>
              <a:t> a </a:t>
            </a:r>
            <a:r>
              <a:rPr lang="it-IT" dirty="0" err="1"/>
              <a:t>cone</a:t>
            </a:r>
            <a:r>
              <a:rPr lang="it-IT" dirty="0"/>
              <a:t> with </a:t>
            </a:r>
            <a:r>
              <a:rPr lang="it-IT" dirty="0" err="1"/>
              <a:t>elliptical</a:t>
            </a:r>
            <a:r>
              <a:rPr lang="it-IT" dirty="0"/>
              <a:t> </a:t>
            </a:r>
            <a:r>
              <a:rPr lang="it-IT" dirty="0" err="1"/>
              <a:t>section</a:t>
            </a:r>
            <a:r>
              <a:rPr lang="it-IT" dirty="0"/>
              <a:t>, </a:t>
            </a:r>
            <a:r>
              <a:rPr lang="it-IT" dirty="0" err="1"/>
              <a:t>because</a:t>
            </a:r>
            <a:r>
              <a:rPr lang="it-IT" dirty="0"/>
              <a:t> </a:t>
            </a:r>
            <a:r>
              <a:rPr lang="it-IT" dirty="0" err="1"/>
              <a:t>we</a:t>
            </a:r>
            <a:r>
              <a:rPr lang="it-IT" dirty="0"/>
              <a:t> </a:t>
            </a:r>
            <a:r>
              <a:rPr lang="it-IT" dirty="0" err="1"/>
              <a:t>had</a:t>
            </a:r>
            <a:r>
              <a:rPr lang="it-IT" dirty="0"/>
              <a:t> to deal with </a:t>
            </a:r>
            <a:r>
              <a:rPr lang="it-IT" dirty="0" err="1"/>
              <a:t>circular</a:t>
            </a:r>
            <a:r>
              <a:rPr lang="it-IT" dirty="0"/>
              <a:t> and linear </a:t>
            </a:r>
            <a:r>
              <a:rPr lang="it-IT" dirty="0" err="1"/>
              <a:t>ignition</a:t>
            </a:r>
            <a:r>
              <a:rPr lang="it-IT" dirty="0"/>
              <a:t> </a:t>
            </a:r>
            <a:r>
              <a:rPr lang="it-IT" dirty="0" err="1"/>
              <a:t>shapes</a:t>
            </a:r>
            <a:endParaRPr lang="it-IT" dirty="0"/>
          </a:p>
          <a:p>
            <a:endParaRPr lang="it-IT" dirty="0"/>
          </a:p>
          <a:p>
            <a:r>
              <a:rPr lang="it-IT" dirty="0"/>
              <a:t>The </a:t>
            </a:r>
            <a:r>
              <a:rPr lang="it-IT" dirty="0" err="1"/>
              <a:t>algorithm</a:t>
            </a:r>
            <a:r>
              <a:rPr lang="it-IT" dirty="0"/>
              <a:t> </a:t>
            </a:r>
            <a:r>
              <a:rPr lang="it-IT" dirty="0" err="1"/>
              <a:t>contains</a:t>
            </a:r>
            <a:r>
              <a:rPr lang="it-IT" dirty="0"/>
              <a:t> </a:t>
            </a:r>
            <a:r>
              <a:rPr lang="it-IT" dirty="0" err="1"/>
              <a:t>all</a:t>
            </a:r>
            <a:r>
              <a:rPr lang="it-IT" dirty="0"/>
              <a:t> the </a:t>
            </a:r>
            <a:r>
              <a:rPr lang="it-IT" dirty="0" err="1"/>
              <a:t>necessary</a:t>
            </a:r>
            <a:r>
              <a:rPr lang="it-IT" dirty="0"/>
              <a:t> </a:t>
            </a:r>
            <a:r>
              <a:rPr lang="it-IT" dirty="0" err="1"/>
              <a:t>expressions</a:t>
            </a:r>
            <a:r>
              <a:rPr lang="it-IT" dirty="0"/>
              <a:t> for the </a:t>
            </a:r>
            <a:r>
              <a:rPr lang="it-IT" dirty="0" err="1"/>
              <a:t>calculation</a:t>
            </a:r>
            <a:r>
              <a:rPr lang="it-IT" dirty="0"/>
              <a:t> of the </a:t>
            </a:r>
            <a:r>
              <a:rPr lang="it-IT" dirty="0" err="1"/>
              <a:t>fire</a:t>
            </a:r>
            <a:r>
              <a:rPr lang="it-IT" dirty="0"/>
              <a:t> spread rate, </a:t>
            </a:r>
            <a:r>
              <a:rPr lang="it-IT" dirty="0" err="1"/>
              <a:t>taking</a:t>
            </a:r>
            <a:r>
              <a:rPr lang="it-IT" dirty="0"/>
              <a:t> </a:t>
            </a:r>
            <a:r>
              <a:rPr lang="it-IT" dirty="0" err="1"/>
              <a:t>into</a:t>
            </a:r>
            <a:r>
              <a:rPr lang="it-IT" dirty="0"/>
              <a:t> account the </a:t>
            </a:r>
            <a:r>
              <a:rPr lang="it-IT" dirty="0" err="1"/>
              <a:t>values</a:t>
            </a:r>
            <a:r>
              <a:rPr lang="it-IT" dirty="0"/>
              <a:t> of the </a:t>
            </a:r>
            <a:r>
              <a:rPr lang="it-IT" dirty="0" err="1"/>
              <a:t>wind</a:t>
            </a:r>
            <a:r>
              <a:rPr lang="it-IT" dirty="0"/>
              <a:t>, the </a:t>
            </a:r>
            <a:r>
              <a:rPr lang="it-IT" dirty="0" err="1"/>
              <a:t>altimetric</a:t>
            </a:r>
            <a:r>
              <a:rPr lang="it-IT" dirty="0"/>
              <a:t> </a:t>
            </a:r>
            <a:r>
              <a:rPr lang="it-IT" dirty="0" err="1"/>
              <a:t>profile</a:t>
            </a:r>
            <a:r>
              <a:rPr lang="it-IT" dirty="0"/>
              <a:t>, the </a:t>
            </a:r>
            <a:r>
              <a:rPr lang="it-IT" dirty="0" err="1"/>
              <a:t>fuel</a:t>
            </a:r>
            <a:r>
              <a:rPr lang="it-IT" dirty="0"/>
              <a:t> </a:t>
            </a:r>
            <a:r>
              <a:rPr lang="it-IT" dirty="0" err="1"/>
              <a:t>map</a:t>
            </a:r>
            <a:r>
              <a:rPr lang="it-IT" dirty="0"/>
              <a:t> </a:t>
            </a:r>
            <a:r>
              <a:rPr lang="it-IT" dirty="0" err="1"/>
              <a:t>etc</a:t>
            </a:r>
            <a:r>
              <a:rPr lang="it-IT" dirty="0"/>
              <a:t> </a:t>
            </a:r>
            <a:r>
              <a:rPr lang="it-IT" dirty="0" err="1"/>
              <a:t>etc</a:t>
            </a:r>
            <a:r>
              <a:rPr lang="it-IT" dirty="0"/>
              <a:t> .. </a:t>
            </a:r>
          </a:p>
          <a:p>
            <a:endParaRPr lang="it-IT" dirty="0"/>
          </a:p>
          <a:p>
            <a:r>
              <a:rPr lang="it-IT" dirty="0" err="1"/>
              <a:t>These</a:t>
            </a:r>
            <a:r>
              <a:rPr lang="it-IT" dirty="0"/>
              <a:t> </a:t>
            </a:r>
            <a:r>
              <a:rPr lang="it-IT" dirty="0" err="1"/>
              <a:t>variables</a:t>
            </a:r>
            <a:r>
              <a:rPr lang="it-IT" dirty="0"/>
              <a:t> </a:t>
            </a:r>
            <a:r>
              <a:rPr lang="it-IT" dirty="0" err="1"/>
              <a:t>should</a:t>
            </a:r>
            <a:r>
              <a:rPr lang="it-IT" dirty="0"/>
              <a:t> be </a:t>
            </a:r>
            <a:r>
              <a:rPr lang="it-IT" dirty="0" err="1"/>
              <a:t>given</a:t>
            </a:r>
            <a:r>
              <a:rPr lang="it-IT" dirty="0"/>
              <a:t> </a:t>
            </a:r>
            <a:r>
              <a:rPr lang="it-IT" dirty="0" err="1"/>
              <a:t>as</a:t>
            </a:r>
            <a:r>
              <a:rPr lang="it-IT" dirty="0"/>
              <a:t> </a:t>
            </a:r>
            <a:r>
              <a:rPr lang="it-IT" dirty="0" err="1"/>
              <a:t>differentiable</a:t>
            </a:r>
            <a:r>
              <a:rPr lang="it-IT" dirty="0"/>
              <a:t> </a:t>
            </a:r>
            <a:r>
              <a:rPr lang="it-IT" dirty="0" err="1"/>
              <a:t>vector</a:t>
            </a:r>
            <a:r>
              <a:rPr lang="it-IT" dirty="0"/>
              <a:t> </a:t>
            </a:r>
            <a:r>
              <a:rPr lang="it-IT" dirty="0" err="1"/>
              <a:t>fields</a:t>
            </a:r>
            <a:r>
              <a:rPr lang="it-IT" dirty="0"/>
              <a:t> of </a:t>
            </a:r>
            <a:r>
              <a:rPr lang="it-IT" dirty="0" err="1"/>
              <a:t>space</a:t>
            </a:r>
            <a:r>
              <a:rPr lang="it-IT" dirty="0"/>
              <a:t> and time, </a:t>
            </a:r>
            <a:r>
              <a:rPr lang="it-IT" dirty="0" err="1"/>
              <a:t>which</a:t>
            </a:r>
            <a:r>
              <a:rPr lang="it-IT" dirty="0"/>
              <a:t> can be </a:t>
            </a:r>
            <a:r>
              <a:rPr lang="it-IT" dirty="0" err="1"/>
              <a:t>considered</a:t>
            </a:r>
            <a:r>
              <a:rPr lang="it-IT" dirty="0"/>
              <a:t> </a:t>
            </a:r>
            <a:r>
              <a:rPr lang="it-IT" dirty="0" err="1"/>
              <a:t>both</a:t>
            </a:r>
            <a:r>
              <a:rPr lang="it-IT" dirty="0"/>
              <a:t> an </a:t>
            </a:r>
            <a:r>
              <a:rPr lang="it-IT" dirty="0" err="1"/>
              <a:t>advantage</a:t>
            </a:r>
            <a:r>
              <a:rPr lang="it-IT" dirty="0"/>
              <a:t> and a </a:t>
            </a:r>
            <a:r>
              <a:rPr lang="it-IT" dirty="0" err="1"/>
              <a:t>limit</a:t>
            </a:r>
            <a:r>
              <a:rPr lang="it-IT" dirty="0"/>
              <a:t>, on </a:t>
            </a:r>
            <a:r>
              <a:rPr lang="it-IT" dirty="0" err="1"/>
              <a:t>one</a:t>
            </a:r>
            <a:r>
              <a:rPr lang="it-IT" dirty="0"/>
              <a:t> </a:t>
            </a:r>
            <a:r>
              <a:rPr lang="it-IT" dirty="0" err="1"/>
              <a:t>hand</a:t>
            </a:r>
            <a:r>
              <a:rPr lang="it-IT" dirty="0"/>
              <a:t> the </a:t>
            </a:r>
            <a:r>
              <a:rPr lang="it-IT" dirty="0" err="1"/>
              <a:t>discretized</a:t>
            </a:r>
            <a:r>
              <a:rPr lang="it-IT" dirty="0"/>
              <a:t> </a:t>
            </a:r>
            <a:r>
              <a:rPr lang="it-IT" dirty="0" err="1"/>
              <a:t>measurements</a:t>
            </a:r>
            <a:r>
              <a:rPr lang="it-IT" dirty="0"/>
              <a:t> must be </a:t>
            </a:r>
            <a:r>
              <a:rPr lang="it-IT" dirty="0" err="1"/>
              <a:t>fitted</a:t>
            </a:r>
            <a:r>
              <a:rPr lang="it-IT" dirty="0"/>
              <a:t> </a:t>
            </a:r>
            <a:r>
              <a:rPr lang="it-IT" dirty="0" err="1"/>
              <a:t>using</a:t>
            </a:r>
            <a:r>
              <a:rPr lang="it-IT" dirty="0"/>
              <a:t> </a:t>
            </a:r>
            <a:r>
              <a:rPr lang="it-IT" dirty="0" err="1"/>
              <a:t>approximating</a:t>
            </a:r>
            <a:r>
              <a:rPr lang="it-IT" dirty="0"/>
              <a:t> </a:t>
            </a:r>
            <a:r>
              <a:rPr lang="it-IT" dirty="0" err="1"/>
              <a:t>functions</a:t>
            </a:r>
            <a:r>
              <a:rPr lang="it-IT" dirty="0"/>
              <a:t>, </a:t>
            </a:r>
            <a:r>
              <a:rPr lang="it-IT" dirty="0" err="1"/>
              <a:t>but</a:t>
            </a:r>
            <a:r>
              <a:rPr lang="it-IT" dirty="0"/>
              <a:t> on the </a:t>
            </a:r>
            <a:r>
              <a:rPr lang="it-IT" dirty="0" err="1"/>
              <a:t>other</a:t>
            </a:r>
            <a:r>
              <a:rPr lang="it-IT" dirty="0"/>
              <a:t> </a:t>
            </a:r>
            <a:r>
              <a:rPr lang="it-IT" dirty="0" err="1"/>
              <a:t>hand</a:t>
            </a:r>
            <a:r>
              <a:rPr lang="it-IT" dirty="0"/>
              <a:t> </a:t>
            </a:r>
            <a:r>
              <a:rPr lang="it-IT" dirty="0" err="1"/>
              <a:t>this</a:t>
            </a:r>
            <a:r>
              <a:rPr lang="it-IT" dirty="0"/>
              <a:t> </a:t>
            </a:r>
            <a:r>
              <a:rPr lang="it-IT" dirty="0" err="1"/>
              <a:t>method</a:t>
            </a:r>
            <a:r>
              <a:rPr lang="it-IT" dirty="0"/>
              <a:t>  </a:t>
            </a:r>
            <a:r>
              <a:rPr lang="it-IT" dirty="0" err="1"/>
              <a:t>is</a:t>
            </a:r>
            <a:r>
              <a:rPr lang="it-IT" dirty="0"/>
              <a:t> </a:t>
            </a:r>
            <a:r>
              <a:rPr lang="it-IT" dirty="0" err="1"/>
              <a:t>very</a:t>
            </a:r>
            <a:r>
              <a:rPr lang="it-IT" dirty="0"/>
              <a:t> </a:t>
            </a:r>
            <a:r>
              <a:rPr lang="it-IT" dirty="0" err="1"/>
              <a:t>computationally</a:t>
            </a:r>
            <a:r>
              <a:rPr lang="it-IT" dirty="0"/>
              <a:t> </a:t>
            </a:r>
            <a:r>
              <a:rPr lang="it-IT" dirty="0" err="1"/>
              <a:t>efficient</a:t>
            </a:r>
            <a:r>
              <a:rPr lang="it-IT" dirty="0"/>
              <a:t>. </a:t>
            </a:r>
            <a:r>
              <a:rPr lang="it-IT" dirty="0" err="1"/>
              <a:t>As</a:t>
            </a:r>
            <a:r>
              <a:rPr lang="it-IT" dirty="0"/>
              <a:t> Future Work the </a:t>
            </a:r>
            <a:r>
              <a:rPr lang="it-IT" dirty="0" err="1"/>
              <a:t>possibility</a:t>
            </a:r>
            <a:r>
              <a:rPr lang="it-IT" dirty="0"/>
              <a:t> to </a:t>
            </a:r>
            <a:r>
              <a:rPr lang="it-IT" dirty="0" err="1"/>
              <a:t>give</a:t>
            </a:r>
            <a:r>
              <a:rPr lang="it-IT" dirty="0"/>
              <a:t> in input finite </a:t>
            </a:r>
            <a:r>
              <a:rPr lang="it-IT" dirty="0" err="1"/>
              <a:t>matrices</a:t>
            </a:r>
            <a:r>
              <a:rPr lang="it-IT" dirty="0"/>
              <a:t> of </a:t>
            </a:r>
            <a:r>
              <a:rPr lang="it-IT" dirty="0" err="1"/>
              <a:t>values</a:t>
            </a:r>
            <a:r>
              <a:rPr lang="it-IT" dirty="0"/>
              <a:t> </a:t>
            </a:r>
            <a:r>
              <a:rPr lang="it-IT" dirty="0" err="1"/>
              <a:t>is</a:t>
            </a:r>
            <a:r>
              <a:rPr lang="it-IT" dirty="0"/>
              <a:t> </a:t>
            </a:r>
            <a:r>
              <a:rPr lang="it-IT" dirty="0" err="1"/>
              <a:t>presented</a:t>
            </a:r>
            <a:r>
              <a:rPr lang="it-IT" dirty="0"/>
              <a:t> and </a:t>
            </a:r>
            <a:r>
              <a:rPr lang="it-IT" dirty="0" err="1"/>
              <a:t>mainly</a:t>
            </a:r>
            <a:r>
              <a:rPr lang="it-IT" dirty="0"/>
              <a:t> </a:t>
            </a:r>
            <a:r>
              <a:rPr lang="it-IT" dirty="0" err="1"/>
              <a:t>depends</a:t>
            </a:r>
            <a:r>
              <a:rPr lang="it-IT" dirty="0"/>
              <a:t> on the </a:t>
            </a:r>
            <a:r>
              <a:rPr lang="it-IT" dirty="0" err="1"/>
              <a:t>fact</a:t>
            </a:r>
            <a:r>
              <a:rPr lang="it-IT" dirty="0"/>
              <a:t> </a:t>
            </a:r>
            <a:r>
              <a:rPr lang="it-IT" dirty="0" err="1"/>
              <a:t>that</a:t>
            </a:r>
            <a:r>
              <a:rPr lang="it-IT" dirty="0"/>
              <a:t> some </a:t>
            </a:r>
            <a:r>
              <a:rPr lang="it-IT" dirty="0" err="1"/>
              <a:t>key</a:t>
            </a:r>
            <a:r>
              <a:rPr lang="it-IT" dirty="0"/>
              <a:t> </a:t>
            </a:r>
            <a:r>
              <a:rPr lang="it-IT" dirty="0" err="1"/>
              <a:t>libraries</a:t>
            </a:r>
            <a:r>
              <a:rPr lang="it-IT" dirty="0"/>
              <a:t> </a:t>
            </a:r>
            <a:r>
              <a:rPr lang="it-IT" dirty="0" err="1"/>
              <a:t>we</a:t>
            </a:r>
            <a:r>
              <a:rPr lang="it-IT" dirty="0"/>
              <a:t> are </a:t>
            </a:r>
            <a:r>
              <a:rPr lang="it-IT" dirty="0" err="1"/>
              <a:t>using</a:t>
            </a:r>
            <a:r>
              <a:rPr lang="it-IT" dirty="0"/>
              <a:t> are </a:t>
            </a:r>
            <a:r>
              <a:rPr lang="it-IT" dirty="0" err="1"/>
              <a:t>still</a:t>
            </a:r>
            <a:r>
              <a:rPr lang="it-IT" dirty="0"/>
              <a:t> under </a:t>
            </a:r>
            <a:r>
              <a:rPr lang="it-IT" dirty="0" err="1"/>
              <a:t>development</a:t>
            </a:r>
            <a:r>
              <a:rPr lang="it-IT" dirty="0"/>
              <a:t>. </a:t>
            </a:r>
          </a:p>
        </p:txBody>
      </p:sp>
      <p:sp>
        <p:nvSpPr>
          <p:cNvPr id="4" name="Segnaposto numero diapositiva 3"/>
          <p:cNvSpPr>
            <a:spLocks noGrp="1"/>
          </p:cNvSpPr>
          <p:nvPr>
            <p:ph type="sldNum" sz="quarter" idx="10"/>
          </p:nvPr>
        </p:nvSpPr>
        <p:spPr/>
        <p:txBody>
          <a:bodyPr/>
          <a:lstStyle/>
          <a:p>
            <a:fld id="{6BA604E4-C8D7-9647-82E9-413932935932}" type="slidenum">
              <a:rPr lang="it-IT" smtClean="0"/>
              <a:t>12</a:t>
            </a:fld>
            <a:endParaRPr lang="it-IT" dirty="0"/>
          </a:p>
        </p:txBody>
      </p:sp>
    </p:spTree>
    <p:extLst>
      <p:ext uri="{BB962C8B-B14F-4D97-AF65-F5344CB8AC3E}">
        <p14:creationId xmlns:p14="http://schemas.microsoft.com/office/powerpoint/2010/main" val="720739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t>
            </a:r>
            <a:r>
              <a:rPr lang="it-IT" dirty="0" err="1"/>
              <a:t>It</a:t>
            </a:r>
            <a:r>
              <a:rPr lang="it-IT" dirty="0"/>
              <a:t> </a:t>
            </a:r>
            <a:r>
              <a:rPr lang="it-IT" dirty="0" err="1"/>
              <a:t>can’t</a:t>
            </a:r>
            <a:r>
              <a:rPr lang="it-IT" dirty="0"/>
              <a:t> </a:t>
            </a:r>
            <a:r>
              <a:rPr lang="it-IT" dirty="0" err="1"/>
              <a:t>run</a:t>
            </a:r>
            <a:r>
              <a:rPr lang="it-IT" dirty="0"/>
              <a:t> on </a:t>
            </a:r>
            <a:r>
              <a:rPr lang="it-IT" dirty="0" err="1"/>
              <a:t>GPUs</a:t>
            </a:r>
            <a:r>
              <a:rPr lang="it-IT" dirty="0"/>
              <a:t> or multi-</a:t>
            </a:r>
            <a:r>
              <a:rPr lang="it-IT" dirty="0" err="1"/>
              <a:t>CPUs</a:t>
            </a:r>
            <a:r>
              <a:rPr lang="it-IT" dirty="0"/>
              <a:t> due to </a:t>
            </a:r>
            <a:r>
              <a:rPr lang="it-IT" dirty="0" err="1"/>
              <a:t>library</a:t>
            </a:r>
            <a:r>
              <a:rPr lang="it-IT" dirty="0"/>
              <a:t> </a:t>
            </a:r>
            <a:r>
              <a:rPr lang="it-IT" dirty="0" err="1"/>
              <a:t>limitations</a:t>
            </a:r>
            <a:r>
              <a:rPr lang="it-IT" dirty="0"/>
              <a:t>, </a:t>
            </a:r>
            <a:r>
              <a:rPr lang="it-IT" dirty="0" err="1"/>
              <a:t>we’ve</a:t>
            </a:r>
            <a:r>
              <a:rPr lang="it-IT" dirty="0"/>
              <a:t> </a:t>
            </a:r>
            <a:r>
              <a:rPr lang="it-IT" dirty="0" err="1"/>
              <a:t>joined</a:t>
            </a:r>
            <a:r>
              <a:rPr lang="it-IT" dirty="0"/>
              <a:t> the </a:t>
            </a:r>
            <a:r>
              <a:rPr lang="it-IT" dirty="0" err="1"/>
              <a:t>sciml</a:t>
            </a:r>
            <a:r>
              <a:rPr lang="it-IT" dirty="0"/>
              <a:t> team from Julia </a:t>
            </a:r>
            <a:r>
              <a:rPr lang="it-IT" dirty="0" err="1"/>
              <a:t>computing</a:t>
            </a:r>
            <a:r>
              <a:rPr lang="it-IT" dirty="0"/>
              <a:t> in </a:t>
            </a:r>
            <a:r>
              <a:rPr lang="it-IT" dirty="0" err="1"/>
              <a:t>order</a:t>
            </a:r>
            <a:r>
              <a:rPr lang="it-IT" dirty="0"/>
              <a:t> to </a:t>
            </a:r>
            <a:r>
              <a:rPr lang="it-IT" dirty="0" err="1"/>
              <a:t>further</a:t>
            </a:r>
            <a:r>
              <a:rPr lang="it-IT" dirty="0"/>
              <a:t> </a:t>
            </a:r>
            <a:r>
              <a:rPr lang="it-IT" dirty="0" err="1"/>
              <a:t>develop</a:t>
            </a:r>
            <a:r>
              <a:rPr lang="it-IT" dirty="0"/>
              <a:t> </a:t>
            </a:r>
            <a:r>
              <a:rPr lang="it-IT" dirty="0" err="1"/>
              <a:t>it</a:t>
            </a:r>
            <a:r>
              <a:rPr lang="it-IT" dirty="0"/>
              <a:t> under Chris </a:t>
            </a:r>
            <a:r>
              <a:rPr lang="it-IT" dirty="0" err="1"/>
              <a:t>Rackauckas</a:t>
            </a:r>
            <a:r>
              <a:rPr lang="it-IT" dirty="0"/>
              <a:t> </a:t>
            </a:r>
            <a:r>
              <a:rPr lang="it-IT" dirty="0" err="1"/>
              <a:t>guidance</a:t>
            </a:r>
            <a:r>
              <a:rPr lang="it-IT" dirty="0"/>
              <a:t> </a:t>
            </a:r>
          </a:p>
          <a:p>
            <a:pPr marL="171450" indent="-171450">
              <a:buFont typeface="Arial" panose="020B0604020202020204" pitchFamily="34" charset="0"/>
              <a:buChar char="•"/>
            </a:pPr>
            <a:r>
              <a:rPr lang="it-IT" dirty="0"/>
              <a:t>The </a:t>
            </a:r>
            <a:r>
              <a:rPr lang="it-IT" dirty="0" err="1"/>
              <a:t>library</a:t>
            </a:r>
            <a:r>
              <a:rPr lang="it-IT" dirty="0"/>
              <a:t> </a:t>
            </a:r>
            <a:r>
              <a:rPr lang="it-IT" dirty="0" err="1"/>
              <a:t>doesn’t</a:t>
            </a:r>
            <a:r>
              <a:rPr lang="it-IT" dirty="0"/>
              <a:t> </a:t>
            </a:r>
            <a:r>
              <a:rPr lang="it-IT" dirty="0" err="1"/>
              <a:t>support</a:t>
            </a:r>
            <a:r>
              <a:rPr lang="it-IT" dirty="0"/>
              <a:t> the use of </a:t>
            </a:r>
            <a:r>
              <a:rPr lang="it-IT" dirty="0" err="1"/>
              <a:t>matrices</a:t>
            </a:r>
            <a:r>
              <a:rPr lang="it-IT" dirty="0"/>
              <a:t> </a:t>
            </a:r>
            <a:r>
              <a:rPr lang="it-IT" dirty="0" err="1"/>
              <a:t>as</a:t>
            </a:r>
            <a:r>
              <a:rPr lang="it-IT" dirty="0"/>
              <a:t> </a:t>
            </a:r>
            <a:r>
              <a:rPr lang="it-IT" dirty="0" err="1"/>
              <a:t>functions</a:t>
            </a:r>
            <a:r>
              <a:rPr lang="it-IT" dirty="0"/>
              <a:t> of </a:t>
            </a:r>
            <a:r>
              <a:rPr lang="it-IT" dirty="0" err="1"/>
              <a:t>their</a:t>
            </a:r>
            <a:r>
              <a:rPr lang="it-IT" dirty="0"/>
              <a:t> </a:t>
            </a:r>
            <a:r>
              <a:rPr lang="it-IT" dirty="0" err="1"/>
              <a:t>indices</a:t>
            </a:r>
            <a:r>
              <a:rPr lang="it-IT" dirty="0"/>
              <a:t>. </a:t>
            </a:r>
            <a:r>
              <a:rPr lang="it-IT" dirty="0" err="1"/>
              <a:t>This</a:t>
            </a:r>
            <a:r>
              <a:rPr lang="it-IT" dirty="0"/>
              <a:t> </a:t>
            </a:r>
            <a:r>
              <a:rPr lang="it-IT" dirty="0" err="1"/>
              <a:t>means</a:t>
            </a:r>
            <a:r>
              <a:rPr lang="it-IT" dirty="0"/>
              <a:t> </a:t>
            </a:r>
            <a:r>
              <a:rPr lang="it-IT" dirty="0" err="1"/>
              <a:t>it</a:t>
            </a:r>
            <a:r>
              <a:rPr lang="it-IT" dirty="0"/>
              <a:t> </a:t>
            </a:r>
            <a:r>
              <a:rPr lang="it-IT" dirty="0" err="1"/>
              <a:t>is</a:t>
            </a:r>
            <a:r>
              <a:rPr lang="it-IT" dirty="0"/>
              <a:t> </a:t>
            </a:r>
            <a:r>
              <a:rPr lang="it-IT" dirty="0" err="1"/>
              <a:t>not</a:t>
            </a:r>
            <a:r>
              <a:rPr lang="it-IT" dirty="0"/>
              <a:t> </a:t>
            </a:r>
            <a:r>
              <a:rPr lang="it-IT" dirty="0" err="1"/>
              <a:t>possible</a:t>
            </a:r>
            <a:r>
              <a:rPr lang="it-IT" dirty="0"/>
              <a:t> to use a </a:t>
            </a:r>
            <a:r>
              <a:rPr lang="it-IT" dirty="0" err="1"/>
              <a:t>variable</a:t>
            </a:r>
            <a:r>
              <a:rPr lang="it-IT" dirty="0"/>
              <a:t> </a:t>
            </a:r>
            <a:r>
              <a:rPr lang="it-IT" dirty="0" err="1"/>
              <a:t>fuel</a:t>
            </a:r>
            <a:r>
              <a:rPr lang="it-IT" dirty="0"/>
              <a:t> </a:t>
            </a:r>
            <a:r>
              <a:rPr lang="it-IT" dirty="0" err="1"/>
              <a:t>map</a:t>
            </a:r>
            <a:r>
              <a:rPr lang="it-IT" dirty="0"/>
              <a:t> </a:t>
            </a:r>
            <a:r>
              <a:rPr lang="it-IT" dirty="0" err="1"/>
              <a:t>which</a:t>
            </a:r>
            <a:r>
              <a:rPr lang="it-IT" dirty="0"/>
              <a:t> </a:t>
            </a:r>
            <a:r>
              <a:rPr lang="it-IT" dirty="0" err="1"/>
              <a:t>turns</a:t>
            </a:r>
            <a:r>
              <a:rPr lang="it-IT" dirty="0"/>
              <a:t> out to be </a:t>
            </a:r>
            <a:r>
              <a:rPr lang="it-IT" dirty="0" err="1"/>
              <a:t>fundamental</a:t>
            </a:r>
            <a:r>
              <a:rPr lang="it-IT" dirty="0"/>
              <a:t> in </a:t>
            </a:r>
            <a:r>
              <a:rPr lang="it-IT" dirty="0" err="1"/>
              <a:t>order</a:t>
            </a:r>
            <a:r>
              <a:rPr lang="it-IT" dirty="0"/>
              <a:t> to </a:t>
            </a:r>
            <a:r>
              <a:rPr lang="it-IT" dirty="0" err="1"/>
              <a:t>capture</a:t>
            </a:r>
            <a:r>
              <a:rPr lang="it-IT" dirty="0"/>
              <a:t> the </a:t>
            </a:r>
            <a:r>
              <a:rPr lang="it-IT" dirty="0" err="1"/>
              <a:t>evolution</a:t>
            </a:r>
            <a:r>
              <a:rPr lang="it-IT" dirty="0"/>
              <a:t> of the </a:t>
            </a:r>
            <a:r>
              <a:rPr lang="it-IT" dirty="0" err="1"/>
              <a:t>fire</a:t>
            </a:r>
            <a:r>
              <a:rPr lang="it-IT" dirty="0"/>
              <a:t> with </a:t>
            </a:r>
            <a:r>
              <a:rPr lang="it-IT" dirty="0" err="1"/>
              <a:t>higher</a:t>
            </a:r>
            <a:r>
              <a:rPr lang="it-IT" dirty="0"/>
              <a:t> </a:t>
            </a:r>
            <a:r>
              <a:rPr lang="it-IT" dirty="0" err="1"/>
              <a:t>accuracy</a:t>
            </a:r>
            <a:r>
              <a:rPr lang="it-IT" dirty="0"/>
              <a:t>, </a:t>
            </a:r>
            <a:r>
              <a:rPr lang="it-IT" dirty="0" err="1"/>
              <a:t>there’s</a:t>
            </a:r>
            <a:r>
              <a:rPr lang="it-IT" dirty="0"/>
              <a:t> an open </a:t>
            </a:r>
            <a:r>
              <a:rPr lang="it-IT" dirty="0" err="1"/>
              <a:t>issue</a:t>
            </a:r>
            <a:r>
              <a:rPr lang="it-IT" dirty="0"/>
              <a:t> on </a:t>
            </a:r>
            <a:r>
              <a:rPr lang="it-IT" dirty="0" err="1"/>
              <a:t>github</a:t>
            </a:r>
            <a:r>
              <a:rPr lang="it-IT" dirty="0"/>
              <a:t> for </a:t>
            </a:r>
            <a:r>
              <a:rPr lang="it-IT" dirty="0" err="1"/>
              <a:t>that</a:t>
            </a:r>
            <a:r>
              <a:rPr lang="it-IT" dirty="0"/>
              <a:t> </a:t>
            </a:r>
          </a:p>
          <a:p>
            <a:pPr marL="171450" indent="-171450">
              <a:buFont typeface="Arial" panose="020B0604020202020204" pitchFamily="34" charset="0"/>
              <a:buChar char="•"/>
            </a:pPr>
            <a:r>
              <a:rPr lang="it-IT" dirty="0" err="1"/>
              <a:t>Further</a:t>
            </a:r>
            <a:r>
              <a:rPr lang="it-IT" dirty="0"/>
              <a:t> </a:t>
            </a:r>
            <a:r>
              <a:rPr lang="it-IT" dirty="0" err="1"/>
              <a:t>stability</a:t>
            </a:r>
            <a:r>
              <a:rPr lang="it-IT" dirty="0"/>
              <a:t> </a:t>
            </a:r>
            <a:r>
              <a:rPr lang="it-IT" dirty="0" err="1"/>
              <a:t>analysis</a:t>
            </a:r>
            <a:r>
              <a:rPr lang="it-IT" dirty="0"/>
              <a:t> on </a:t>
            </a:r>
            <a:r>
              <a:rPr lang="it-IT" dirty="0" err="1"/>
              <a:t>discretization</a:t>
            </a:r>
            <a:r>
              <a:rPr lang="it-IT" dirty="0"/>
              <a:t> </a:t>
            </a:r>
            <a:r>
              <a:rPr lang="it-IT" dirty="0" err="1"/>
              <a:t>strategy</a:t>
            </a:r>
            <a:r>
              <a:rPr lang="it-IT" dirty="0"/>
              <a:t> and </a:t>
            </a:r>
            <a:r>
              <a:rPr lang="it-IT" dirty="0" err="1"/>
              <a:t>dof</a:t>
            </a:r>
            <a:r>
              <a:rPr lang="it-IT" dirty="0"/>
              <a:t> of the NN </a:t>
            </a:r>
            <a:r>
              <a:rPr lang="it-IT" dirty="0" err="1"/>
              <a:t>has</a:t>
            </a:r>
            <a:r>
              <a:rPr lang="it-IT" dirty="0"/>
              <a:t> to be made</a:t>
            </a:r>
          </a:p>
          <a:p>
            <a:pPr marL="171450" indent="-171450">
              <a:buFont typeface="Arial" panose="020B0604020202020204" pitchFamily="34" charset="0"/>
              <a:buChar char="•"/>
            </a:pPr>
            <a:r>
              <a:rPr lang="it-IT" dirty="0" err="1"/>
              <a:t>We</a:t>
            </a:r>
            <a:r>
              <a:rPr lang="it-IT" dirty="0"/>
              <a:t> </a:t>
            </a:r>
            <a:r>
              <a:rPr lang="it-IT" dirty="0" err="1"/>
              <a:t>still</a:t>
            </a:r>
            <a:r>
              <a:rPr lang="it-IT" dirty="0"/>
              <a:t> </a:t>
            </a:r>
            <a:r>
              <a:rPr lang="it-IT" dirty="0" err="1"/>
              <a:t>have</a:t>
            </a:r>
            <a:r>
              <a:rPr lang="it-IT" dirty="0"/>
              <a:t> to figure out </a:t>
            </a:r>
            <a:r>
              <a:rPr lang="it-IT" dirty="0" err="1"/>
              <a:t>how</a:t>
            </a:r>
            <a:r>
              <a:rPr lang="it-IT" dirty="0"/>
              <a:t> to </a:t>
            </a:r>
            <a:r>
              <a:rPr lang="it-IT" dirty="0" err="1"/>
              <a:t>predict</a:t>
            </a:r>
            <a:r>
              <a:rPr lang="it-IT" dirty="0"/>
              <a:t> the spread of a </a:t>
            </a:r>
            <a:r>
              <a:rPr lang="it-IT" dirty="0" err="1"/>
              <a:t>wildfire</a:t>
            </a:r>
            <a:r>
              <a:rPr lang="it-IT" dirty="0"/>
              <a:t> with more </a:t>
            </a:r>
            <a:r>
              <a:rPr lang="it-IT" dirty="0" err="1"/>
              <a:t>than</a:t>
            </a:r>
            <a:r>
              <a:rPr lang="it-IT" dirty="0"/>
              <a:t> </a:t>
            </a:r>
            <a:r>
              <a:rPr lang="it-IT" dirty="0" err="1"/>
              <a:t>one</a:t>
            </a:r>
            <a:r>
              <a:rPr lang="it-IT" dirty="0"/>
              <a:t> </a:t>
            </a:r>
            <a:r>
              <a:rPr lang="it-IT" dirty="0" err="1"/>
              <a:t>ignition</a:t>
            </a:r>
            <a:r>
              <a:rPr lang="it-IT" dirty="0"/>
              <a:t> </a:t>
            </a:r>
            <a:r>
              <a:rPr lang="it-IT" dirty="0" err="1"/>
              <a:t>point</a:t>
            </a:r>
            <a:r>
              <a:rPr lang="it-IT" dirty="0"/>
              <a:t>  </a:t>
            </a:r>
          </a:p>
        </p:txBody>
      </p:sp>
      <p:sp>
        <p:nvSpPr>
          <p:cNvPr id="4" name="Segnaposto numero diapositiva 3"/>
          <p:cNvSpPr>
            <a:spLocks noGrp="1"/>
          </p:cNvSpPr>
          <p:nvPr>
            <p:ph type="sldNum" sz="quarter" idx="10"/>
          </p:nvPr>
        </p:nvSpPr>
        <p:spPr/>
        <p:txBody>
          <a:bodyPr/>
          <a:lstStyle/>
          <a:p>
            <a:fld id="{6BA604E4-C8D7-9647-82E9-413932935932}" type="slidenum">
              <a:rPr lang="it-IT" smtClean="0"/>
              <a:t>13</a:t>
            </a:fld>
            <a:endParaRPr lang="it-IT" dirty="0"/>
          </a:p>
        </p:txBody>
      </p:sp>
    </p:spTree>
    <p:extLst>
      <p:ext uri="{BB962C8B-B14F-4D97-AF65-F5344CB8AC3E}">
        <p14:creationId xmlns:p14="http://schemas.microsoft.com/office/powerpoint/2010/main" val="2606900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Recently</a:t>
            </a:r>
            <a:r>
              <a:rPr lang="it-IT" dirty="0"/>
              <a:t>, </a:t>
            </a:r>
            <a:r>
              <a:rPr lang="it-IT" dirty="0" err="1"/>
              <a:t>wildfires</a:t>
            </a:r>
            <a:r>
              <a:rPr lang="it-IT" dirty="0"/>
              <a:t> </a:t>
            </a:r>
            <a:r>
              <a:rPr lang="it-IT" dirty="0" err="1"/>
              <a:t>have</a:t>
            </a:r>
            <a:r>
              <a:rPr lang="it-IT" dirty="0"/>
              <a:t> </a:t>
            </a:r>
            <a:r>
              <a:rPr lang="it-IT" dirty="0" err="1"/>
              <a:t>been</a:t>
            </a:r>
            <a:r>
              <a:rPr lang="it-IT" dirty="0"/>
              <a:t> </a:t>
            </a:r>
            <a:r>
              <a:rPr lang="it-IT" dirty="0" err="1"/>
              <a:t>increasingly</a:t>
            </a:r>
            <a:r>
              <a:rPr lang="it-IT" dirty="0"/>
              <a:t> </a:t>
            </a:r>
            <a:r>
              <a:rPr lang="it-IT" dirty="0" err="1"/>
              <a:t>growing</a:t>
            </a:r>
            <a:r>
              <a:rPr lang="it-IT" dirty="0"/>
              <a:t> in </a:t>
            </a:r>
            <a:r>
              <a:rPr lang="it-IT" dirty="0" err="1"/>
              <a:t>frequency</a:t>
            </a:r>
            <a:r>
              <a:rPr lang="it-IT" dirty="0"/>
              <a:t> and </a:t>
            </a:r>
            <a:r>
              <a:rPr lang="it-IT" dirty="0" err="1"/>
              <a:t>intensity</a:t>
            </a:r>
            <a:r>
              <a:rPr lang="it-IT" dirty="0"/>
              <a:t>,  </a:t>
            </a:r>
            <a:r>
              <a:rPr lang="it-IT" dirty="0" err="1"/>
              <a:t>becoming</a:t>
            </a:r>
            <a:r>
              <a:rPr lang="it-IT" dirty="0"/>
              <a:t> a </a:t>
            </a:r>
            <a:r>
              <a:rPr lang="it-IT" dirty="0" err="1"/>
              <a:t>serious</a:t>
            </a:r>
            <a:r>
              <a:rPr lang="it-IT" dirty="0"/>
              <a:t> </a:t>
            </a:r>
            <a:r>
              <a:rPr lang="it-IT" dirty="0" err="1"/>
              <a:t>threat</a:t>
            </a:r>
            <a:r>
              <a:rPr lang="it-IT" dirty="0"/>
              <a:t> for living </a:t>
            </a:r>
            <a:r>
              <a:rPr lang="it-IT" dirty="0" err="1"/>
              <a:t>beings</a:t>
            </a:r>
            <a:r>
              <a:rPr lang="it-IT" dirty="0"/>
              <a:t> and </a:t>
            </a:r>
            <a:r>
              <a:rPr lang="it-IT" dirty="0" err="1"/>
              <a:t>socio-economic</a:t>
            </a:r>
            <a:r>
              <a:rPr lang="it-IT" dirty="0"/>
              <a:t> </a:t>
            </a:r>
            <a:r>
              <a:rPr lang="it-IT" dirty="0" err="1"/>
              <a:t>stability</a:t>
            </a:r>
            <a:r>
              <a:rPr lang="it-IT" dirty="0"/>
              <a:t> </a:t>
            </a:r>
            <a:r>
              <a:rPr lang="it-IT" dirty="0" err="1"/>
              <a:t>all</a:t>
            </a:r>
            <a:r>
              <a:rPr lang="it-IT" dirty="0"/>
              <a:t> over the world. </a:t>
            </a:r>
            <a:r>
              <a:rPr lang="it-IT" dirty="0" err="1"/>
              <a:t>Both</a:t>
            </a:r>
            <a:r>
              <a:rPr lang="it-IT" dirty="0"/>
              <a:t> Australia and California </a:t>
            </a:r>
            <a:r>
              <a:rPr lang="it-IT" dirty="0" err="1"/>
              <a:t>suffered</a:t>
            </a:r>
            <a:r>
              <a:rPr lang="it-IT" dirty="0"/>
              <a:t> from the </a:t>
            </a:r>
            <a:r>
              <a:rPr lang="it-IT" dirty="0" err="1"/>
              <a:t>most</a:t>
            </a:r>
            <a:r>
              <a:rPr lang="it-IT" dirty="0"/>
              <a:t> severe </a:t>
            </a:r>
            <a:r>
              <a:rPr lang="it-IT" dirty="0" err="1"/>
              <a:t>wildfire</a:t>
            </a:r>
            <a:r>
              <a:rPr lang="it-IT" dirty="0"/>
              <a:t> </a:t>
            </a:r>
            <a:r>
              <a:rPr lang="it-IT" dirty="0" err="1"/>
              <a:t>seasons</a:t>
            </a:r>
            <a:r>
              <a:rPr lang="it-IT" dirty="0"/>
              <a:t> </a:t>
            </a:r>
            <a:r>
              <a:rPr lang="it-IT" dirty="0" err="1"/>
              <a:t>recorded</a:t>
            </a:r>
            <a:r>
              <a:rPr lang="it-IT" dirty="0"/>
              <a:t> in </a:t>
            </a:r>
            <a:r>
              <a:rPr lang="it-IT" dirty="0" err="1"/>
              <a:t>modern</a:t>
            </a:r>
            <a:r>
              <a:rPr lang="it-IT" dirty="0"/>
              <a:t> </a:t>
            </a:r>
            <a:r>
              <a:rPr lang="it-IT" dirty="0" err="1"/>
              <a:t>history</a:t>
            </a:r>
            <a:endParaRPr lang="it-IT" dirty="0"/>
          </a:p>
          <a:p>
            <a:endParaRPr lang="it-IT" dirty="0"/>
          </a:p>
          <a:p>
            <a:r>
              <a:rPr lang="it-IT" dirty="0"/>
              <a:t>So with </a:t>
            </a:r>
            <a:r>
              <a:rPr lang="it-IT" dirty="0" err="1"/>
              <a:t>this</a:t>
            </a:r>
            <a:r>
              <a:rPr lang="it-IT" dirty="0"/>
              <a:t> premise … </a:t>
            </a:r>
            <a:r>
              <a:rPr lang="it-IT" dirty="0" err="1"/>
              <a:t>What</a:t>
            </a:r>
            <a:r>
              <a:rPr lang="it-IT" dirty="0"/>
              <a:t> </a:t>
            </a:r>
            <a:r>
              <a:rPr lang="it-IT" dirty="0" err="1"/>
              <a:t>is</a:t>
            </a:r>
            <a:r>
              <a:rPr lang="it-IT" dirty="0"/>
              <a:t> </a:t>
            </a:r>
            <a:r>
              <a:rPr lang="it-IT" dirty="0" err="1"/>
              <a:t>our</a:t>
            </a:r>
            <a:r>
              <a:rPr lang="it-IT" dirty="0"/>
              <a:t> goal </a:t>
            </a:r>
            <a:r>
              <a:rPr lang="it-IT" dirty="0" err="1"/>
              <a:t>here</a:t>
            </a:r>
            <a:r>
              <a:rPr lang="it-IT" dirty="0"/>
              <a:t>? </a:t>
            </a:r>
          </a:p>
          <a:p>
            <a:endParaRPr lang="it-IT" dirty="0"/>
          </a:p>
          <a:p>
            <a:r>
              <a:rPr lang="it-IT" dirty="0"/>
              <a:t>In </a:t>
            </a:r>
            <a:r>
              <a:rPr lang="it-IT" dirty="0" err="1"/>
              <a:t>such</a:t>
            </a:r>
            <a:r>
              <a:rPr lang="it-IT" dirty="0"/>
              <a:t> </a:t>
            </a:r>
            <a:r>
              <a:rPr lang="it-IT" dirty="0" err="1"/>
              <a:t>worrisome</a:t>
            </a:r>
            <a:r>
              <a:rPr lang="it-IT" dirty="0"/>
              <a:t> </a:t>
            </a:r>
            <a:r>
              <a:rPr lang="it-IT" dirty="0" err="1"/>
              <a:t>scenarios</a:t>
            </a:r>
            <a:r>
              <a:rPr lang="it-IT" dirty="0"/>
              <a:t>, </a:t>
            </a:r>
            <a:r>
              <a:rPr lang="it-IT" dirty="0" err="1"/>
              <a:t>we’d</a:t>
            </a:r>
            <a:r>
              <a:rPr lang="it-IT" dirty="0"/>
              <a:t> </a:t>
            </a:r>
            <a:r>
              <a:rPr lang="it-IT" dirty="0" err="1"/>
              <a:t>like</a:t>
            </a:r>
            <a:r>
              <a:rPr lang="it-IT" dirty="0"/>
              <a:t> to </a:t>
            </a:r>
            <a:r>
              <a:rPr lang="it-IT" dirty="0" err="1"/>
              <a:t>have</a:t>
            </a:r>
            <a:r>
              <a:rPr lang="it-IT" dirty="0"/>
              <a:t> fast and accurate </a:t>
            </a:r>
            <a:r>
              <a:rPr lang="it-IT" dirty="0" err="1"/>
              <a:t>wildfire</a:t>
            </a:r>
            <a:r>
              <a:rPr lang="it-IT" dirty="0"/>
              <a:t> spread </a:t>
            </a:r>
            <a:r>
              <a:rPr lang="it-IT" dirty="0" err="1"/>
              <a:t>simulators</a:t>
            </a:r>
            <a:r>
              <a:rPr lang="it-IT" dirty="0"/>
              <a:t>  </a:t>
            </a:r>
            <a:r>
              <a:rPr lang="it-IT" dirty="0" err="1"/>
              <a:t>that</a:t>
            </a:r>
            <a:r>
              <a:rPr lang="it-IT" dirty="0"/>
              <a:t>  can </a:t>
            </a:r>
            <a:r>
              <a:rPr lang="it-IT" dirty="0" err="1"/>
              <a:t>run</a:t>
            </a:r>
            <a:r>
              <a:rPr lang="it-IT" dirty="0"/>
              <a:t> </a:t>
            </a:r>
            <a:r>
              <a:rPr lang="it-IT" dirty="0" err="1"/>
              <a:t>iteratively</a:t>
            </a:r>
            <a:r>
              <a:rPr lang="it-IT" dirty="0"/>
              <a:t> in </a:t>
            </a:r>
            <a:r>
              <a:rPr lang="it-IT" dirty="0" err="1"/>
              <a:t>order</a:t>
            </a:r>
            <a:r>
              <a:rPr lang="it-IT" dirty="0"/>
              <a:t> to </a:t>
            </a:r>
            <a:r>
              <a:rPr lang="it-IT" dirty="0" err="1"/>
              <a:t>evaluate</a:t>
            </a:r>
            <a:r>
              <a:rPr lang="it-IT" dirty="0"/>
              <a:t> </a:t>
            </a:r>
            <a:r>
              <a:rPr lang="it-IT" dirty="0" err="1"/>
              <a:t>several</a:t>
            </a:r>
            <a:r>
              <a:rPr lang="it-IT" dirty="0"/>
              <a:t> </a:t>
            </a:r>
            <a:r>
              <a:rPr lang="it-IT" dirty="0" err="1"/>
              <a:t>containment</a:t>
            </a:r>
            <a:r>
              <a:rPr lang="it-IT" dirty="0"/>
              <a:t> </a:t>
            </a:r>
            <a:r>
              <a:rPr lang="it-IT" dirty="0" err="1"/>
              <a:t>strategies</a:t>
            </a:r>
            <a:r>
              <a:rPr lang="it-IT" dirty="0"/>
              <a:t>.</a:t>
            </a:r>
          </a:p>
          <a:p>
            <a:r>
              <a:rPr lang="it-IT" dirty="0"/>
              <a:t>The </a:t>
            </a:r>
            <a:r>
              <a:rPr lang="it-IT" dirty="0" err="1"/>
              <a:t>current</a:t>
            </a:r>
            <a:r>
              <a:rPr lang="it-IT" dirty="0"/>
              <a:t> state of the art, from </a:t>
            </a:r>
            <a:r>
              <a:rPr lang="it-IT" dirty="0" err="1"/>
              <a:t>computational</a:t>
            </a:r>
            <a:r>
              <a:rPr lang="it-IT" dirty="0"/>
              <a:t> </a:t>
            </a:r>
            <a:r>
              <a:rPr lang="it-IT" dirty="0" err="1"/>
              <a:t>physics</a:t>
            </a:r>
            <a:r>
              <a:rPr lang="it-IT" dirty="0"/>
              <a:t> </a:t>
            </a:r>
            <a:r>
              <a:rPr lang="it-IT" dirty="0" err="1"/>
              <a:t>is</a:t>
            </a:r>
            <a:r>
              <a:rPr lang="it-IT" dirty="0"/>
              <a:t>  WRF </a:t>
            </a:r>
            <a:r>
              <a:rPr lang="it-IT" dirty="0" err="1"/>
              <a:t>is</a:t>
            </a:r>
            <a:r>
              <a:rPr lang="it-IT" dirty="0"/>
              <a:t> </a:t>
            </a:r>
            <a:r>
              <a:rPr lang="it-IT" dirty="0" err="1"/>
              <a:t>able</a:t>
            </a:r>
            <a:r>
              <a:rPr lang="it-IT" dirty="0"/>
              <a:t> to produce accurate </a:t>
            </a:r>
            <a:r>
              <a:rPr lang="it-IT" dirty="0" err="1"/>
              <a:t>predictions</a:t>
            </a:r>
            <a:r>
              <a:rPr lang="it-IT" dirty="0"/>
              <a:t> </a:t>
            </a:r>
            <a:r>
              <a:rPr lang="it-IT" dirty="0" err="1"/>
              <a:t>but</a:t>
            </a:r>
            <a:r>
              <a:rPr lang="it-IT" dirty="0"/>
              <a:t>… stop! …  </a:t>
            </a:r>
            <a:r>
              <a:rPr lang="it-IT" dirty="0" err="1"/>
              <a:t>each</a:t>
            </a:r>
            <a:r>
              <a:rPr lang="it-IT" dirty="0"/>
              <a:t> </a:t>
            </a:r>
            <a:r>
              <a:rPr lang="it-IT" dirty="0" err="1"/>
              <a:t>simulation</a:t>
            </a:r>
            <a:r>
              <a:rPr lang="it-IT" dirty="0"/>
              <a:t> </a:t>
            </a:r>
            <a:r>
              <a:rPr lang="it-IT" dirty="0" err="1"/>
              <a:t>takes</a:t>
            </a:r>
            <a:r>
              <a:rPr lang="it-IT" dirty="0"/>
              <a:t> </a:t>
            </a:r>
            <a:r>
              <a:rPr lang="it-IT" dirty="0" err="1"/>
              <a:t>several</a:t>
            </a:r>
            <a:r>
              <a:rPr lang="it-IT" dirty="0"/>
              <a:t> hours, </a:t>
            </a:r>
            <a:r>
              <a:rPr lang="it-IT" dirty="0" err="1"/>
              <a:t>which</a:t>
            </a:r>
            <a:r>
              <a:rPr lang="it-IT" dirty="0"/>
              <a:t> </a:t>
            </a:r>
            <a:r>
              <a:rPr lang="it-IT" dirty="0" err="1"/>
              <a:t>is</a:t>
            </a:r>
            <a:r>
              <a:rPr lang="it-IT" dirty="0"/>
              <a:t> </a:t>
            </a:r>
            <a:r>
              <a:rPr lang="it-IT" dirty="0" err="1"/>
              <a:t>acceptable</a:t>
            </a:r>
            <a:r>
              <a:rPr lang="it-IT" dirty="0"/>
              <a:t> for a single </a:t>
            </a:r>
            <a:r>
              <a:rPr lang="it-IT" dirty="0" err="1"/>
              <a:t>run</a:t>
            </a:r>
            <a:r>
              <a:rPr lang="it-IT" dirty="0"/>
              <a:t> … </a:t>
            </a:r>
            <a:r>
              <a:rPr lang="it-IT" dirty="0" err="1"/>
              <a:t>but</a:t>
            </a:r>
            <a:r>
              <a:rPr lang="it-IT" dirty="0"/>
              <a:t> </a:t>
            </a:r>
            <a:r>
              <a:rPr lang="it-IT" dirty="0" err="1"/>
              <a:t>not</a:t>
            </a:r>
            <a:r>
              <a:rPr lang="it-IT" dirty="0"/>
              <a:t> for </a:t>
            </a:r>
            <a:r>
              <a:rPr lang="it-IT" dirty="0" err="1"/>
              <a:t>our</a:t>
            </a:r>
            <a:r>
              <a:rPr lang="it-IT" dirty="0"/>
              <a:t> </a:t>
            </a:r>
            <a:r>
              <a:rPr lang="it-IT" dirty="0" err="1"/>
              <a:t>needs</a:t>
            </a:r>
            <a:r>
              <a:rPr lang="it-IT" dirty="0"/>
              <a:t>. </a:t>
            </a:r>
          </a:p>
          <a:p>
            <a:endParaRPr lang="it-IT" dirty="0"/>
          </a:p>
          <a:p>
            <a:r>
              <a:rPr lang="it-IT" dirty="0"/>
              <a:t>In </a:t>
            </a:r>
            <a:r>
              <a:rPr lang="it-IT" dirty="0" err="1"/>
              <a:t>order</a:t>
            </a:r>
            <a:r>
              <a:rPr lang="it-IT" dirty="0"/>
              <a:t> to </a:t>
            </a:r>
            <a:r>
              <a:rPr lang="it-IT" dirty="0" err="1"/>
              <a:t>reach</a:t>
            </a:r>
            <a:r>
              <a:rPr lang="it-IT" dirty="0"/>
              <a:t> </a:t>
            </a:r>
            <a:r>
              <a:rPr lang="it-IT" dirty="0" err="1"/>
              <a:t>our</a:t>
            </a:r>
            <a:r>
              <a:rPr lang="it-IT" dirty="0"/>
              <a:t> goal, </a:t>
            </a:r>
            <a:r>
              <a:rPr lang="it-IT" dirty="0" err="1"/>
              <a:t>it</a:t>
            </a:r>
            <a:r>
              <a:rPr lang="it-IT" dirty="0"/>
              <a:t> </a:t>
            </a:r>
            <a:r>
              <a:rPr lang="it-IT" dirty="0" err="1"/>
              <a:t>is</a:t>
            </a:r>
            <a:r>
              <a:rPr lang="it-IT" dirty="0"/>
              <a:t> </a:t>
            </a:r>
            <a:r>
              <a:rPr lang="it-IT" dirty="0" err="1"/>
              <a:t>essential</a:t>
            </a:r>
            <a:r>
              <a:rPr lang="it-IT" dirty="0"/>
              <a:t> to </a:t>
            </a:r>
            <a:r>
              <a:rPr lang="it-IT" dirty="0" err="1"/>
              <a:t>increase</a:t>
            </a:r>
            <a:r>
              <a:rPr lang="it-IT" dirty="0"/>
              <a:t> the </a:t>
            </a:r>
            <a:r>
              <a:rPr lang="it-IT" dirty="0" err="1"/>
              <a:t>computational</a:t>
            </a:r>
            <a:r>
              <a:rPr lang="it-IT" dirty="0"/>
              <a:t> </a:t>
            </a:r>
            <a:r>
              <a:rPr lang="it-IT" dirty="0" err="1"/>
              <a:t>efficiency</a:t>
            </a:r>
            <a:r>
              <a:rPr lang="it-IT" dirty="0"/>
              <a:t>, </a:t>
            </a:r>
            <a:r>
              <a:rPr lang="it-IT" dirty="0" err="1"/>
              <a:t>which</a:t>
            </a:r>
            <a:r>
              <a:rPr lang="it-IT" dirty="0"/>
              <a:t> </a:t>
            </a:r>
            <a:r>
              <a:rPr lang="it-IT" dirty="0" err="1"/>
              <a:t>luckily</a:t>
            </a:r>
            <a:r>
              <a:rPr lang="it-IT" dirty="0"/>
              <a:t>, can be </a:t>
            </a:r>
            <a:r>
              <a:rPr lang="it-IT" dirty="0" err="1"/>
              <a:t>done</a:t>
            </a:r>
            <a:r>
              <a:rPr lang="it-IT" dirty="0"/>
              <a:t> </a:t>
            </a:r>
            <a:r>
              <a:rPr lang="it-IT" dirty="0" err="1"/>
              <a:t>thanks</a:t>
            </a:r>
            <a:r>
              <a:rPr lang="it-IT" dirty="0"/>
              <a:t> to </a:t>
            </a:r>
            <a:r>
              <a:rPr lang="it-IT" dirty="0" err="1"/>
              <a:t>SciML</a:t>
            </a:r>
            <a:r>
              <a:rPr lang="it-IT" dirty="0"/>
              <a:t> </a:t>
            </a:r>
            <a:r>
              <a:rPr lang="it-IT" dirty="0" err="1"/>
              <a:t>techniques</a:t>
            </a:r>
            <a:r>
              <a:rPr lang="it-IT" dirty="0"/>
              <a:t>:</a:t>
            </a:r>
            <a:br>
              <a:rPr lang="it-IT" dirty="0"/>
            </a:br>
            <a:br>
              <a:rPr lang="it-IT" dirty="0"/>
            </a:br>
            <a:r>
              <a:rPr lang="it-IT" dirty="0"/>
              <a:t>Here I </a:t>
            </a:r>
            <a:r>
              <a:rPr lang="it-IT" dirty="0" err="1"/>
              <a:t>listed</a:t>
            </a:r>
            <a:r>
              <a:rPr lang="it-IT" dirty="0"/>
              <a:t> 3 of the </a:t>
            </a:r>
            <a:r>
              <a:rPr lang="it-IT" dirty="0" err="1"/>
              <a:t>main</a:t>
            </a:r>
            <a:r>
              <a:rPr lang="it-IT" dirty="0"/>
              <a:t> </a:t>
            </a:r>
            <a:r>
              <a:rPr lang="it-IT" dirty="0" err="1"/>
              <a:t>advantages</a:t>
            </a:r>
            <a:r>
              <a:rPr lang="it-IT" dirty="0"/>
              <a:t>: </a:t>
            </a:r>
          </a:p>
          <a:p>
            <a:r>
              <a:rPr lang="it-IT" dirty="0"/>
              <a:t>* the </a:t>
            </a:r>
            <a:r>
              <a:rPr lang="it-IT" dirty="0" err="1"/>
              <a:t>possibility</a:t>
            </a:r>
            <a:r>
              <a:rPr lang="it-IT" dirty="0"/>
              <a:t> to </a:t>
            </a:r>
            <a:r>
              <a:rPr lang="it-IT" dirty="0" err="1"/>
              <a:t>obtain</a:t>
            </a:r>
            <a:r>
              <a:rPr lang="it-IT" dirty="0"/>
              <a:t> a </a:t>
            </a:r>
            <a:r>
              <a:rPr lang="it-IT" dirty="0" err="1"/>
              <a:t>continous</a:t>
            </a:r>
            <a:r>
              <a:rPr lang="it-IT" dirty="0"/>
              <a:t> </a:t>
            </a:r>
            <a:r>
              <a:rPr lang="it-IT" dirty="0" err="1"/>
              <a:t>solution</a:t>
            </a:r>
            <a:r>
              <a:rPr lang="it-IT" dirty="0"/>
              <a:t> for the </a:t>
            </a:r>
            <a:r>
              <a:rPr lang="it-IT" dirty="0" err="1"/>
              <a:t>problem</a:t>
            </a:r>
            <a:r>
              <a:rPr lang="it-IT" dirty="0"/>
              <a:t> </a:t>
            </a:r>
            <a:r>
              <a:rPr lang="it-IT" dirty="0" err="1"/>
              <a:t>instead</a:t>
            </a:r>
            <a:r>
              <a:rPr lang="it-IT" dirty="0"/>
              <a:t> of a </a:t>
            </a:r>
            <a:r>
              <a:rPr lang="it-IT" dirty="0" err="1"/>
              <a:t>discretized</a:t>
            </a:r>
            <a:r>
              <a:rPr lang="it-IT" dirty="0"/>
              <a:t> </a:t>
            </a:r>
            <a:r>
              <a:rPr lang="it-IT" dirty="0" err="1"/>
              <a:t>one</a:t>
            </a:r>
            <a:r>
              <a:rPr lang="it-IT" dirty="0"/>
              <a:t> on a </a:t>
            </a:r>
            <a:r>
              <a:rPr lang="it-IT" dirty="0" err="1"/>
              <a:t>grid</a:t>
            </a:r>
            <a:endParaRPr lang="it-IT" dirty="0"/>
          </a:p>
          <a:p>
            <a:r>
              <a:rPr lang="it-IT" dirty="0"/>
              <a:t>* the </a:t>
            </a:r>
            <a:r>
              <a:rPr lang="it-IT" dirty="0" err="1"/>
              <a:t>possibility</a:t>
            </a:r>
            <a:r>
              <a:rPr lang="it-IT" dirty="0"/>
              <a:t> to </a:t>
            </a:r>
            <a:r>
              <a:rPr lang="it-IT" dirty="0" err="1"/>
              <a:t>forecast</a:t>
            </a:r>
            <a:r>
              <a:rPr lang="it-IT" dirty="0"/>
              <a:t> the </a:t>
            </a:r>
            <a:r>
              <a:rPr lang="it-IT" dirty="0" err="1"/>
              <a:t>evolution</a:t>
            </a:r>
            <a:r>
              <a:rPr lang="it-IT" dirty="0"/>
              <a:t> </a:t>
            </a:r>
            <a:r>
              <a:rPr lang="it-IT" dirty="0" err="1"/>
              <a:t>even</a:t>
            </a:r>
            <a:r>
              <a:rPr lang="it-IT" dirty="0"/>
              <a:t> </a:t>
            </a:r>
            <a:r>
              <a:rPr lang="it-IT" dirty="0" err="1"/>
              <a:t>outside</a:t>
            </a:r>
            <a:r>
              <a:rPr lang="it-IT" dirty="0"/>
              <a:t> the </a:t>
            </a:r>
            <a:r>
              <a:rPr lang="it-IT" dirty="0" err="1"/>
              <a:t>limits</a:t>
            </a:r>
            <a:r>
              <a:rPr lang="it-IT" dirty="0"/>
              <a:t> of the </a:t>
            </a:r>
            <a:r>
              <a:rPr lang="it-IT" dirty="0" err="1"/>
              <a:t>simulation</a:t>
            </a:r>
            <a:r>
              <a:rPr lang="it-IT" dirty="0"/>
              <a:t> domain</a:t>
            </a:r>
          </a:p>
          <a:p>
            <a:r>
              <a:rPr lang="it-IT" dirty="0"/>
              <a:t>* the </a:t>
            </a:r>
            <a:r>
              <a:rPr lang="it-IT" dirty="0" err="1"/>
              <a:t>possibility</a:t>
            </a:r>
            <a:r>
              <a:rPr lang="it-IT" dirty="0"/>
              <a:t> to </a:t>
            </a:r>
            <a:r>
              <a:rPr lang="it-IT" dirty="0" err="1"/>
              <a:t>reconstruct</a:t>
            </a:r>
            <a:r>
              <a:rPr lang="it-IT" dirty="0"/>
              <a:t> the </a:t>
            </a:r>
            <a:r>
              <a:rPr lang="it-IT" dirty="0" err="1"/>
              <a:t>evolution</a:t>
            </a:r>
            <a:r>
              <a:rPr lang="it-IT" dirty="0"/>
              <a:t> back in time with </a:t>
            </a:r>
            <a:r>
              <a:rPr lang="it-IT" dirty="0" err="1"/>
              <a:t>applications</a:t>
            </a:r>
            <a:r>
              <a:rPr lang="it-IT" dirty="0"/>
              <a:t> to </a:t>
            </a:r>
            <a:r>
              <a:rPr lang="it-IT" dirty="0" err="1"/>
              <a:t>forensic</a:t>
            </a:r>
            <a:r>
              <a:rPr lang="it-IT" dirty="0"/>
              <a:t> </a:t>
            </a:r>
            <a:r>
              <a:rPr lang="it-IT" dirty="0" err="1"/>
              <a:t>analysis</a:t>
            </a:r>
            <a:r>
              <a:rPr lang="it-IT" dirty="0"/>
              <a:t> </a:t>
            </a:r>
          </a:p>
          <a:p>
            <a:endParaRPr lang="it-IT" dirty="0"/>
          </a:p>
          <a:p>
            <a:endParaRPr lang="it-IT" dirty="0"/>
          </a:p>
          <a:p>
            <a:endParaRPr lang="it-IT" dirty="0"/>
          </a:p>
          <a:p>
            <a:endParaRPr lang="it-IT" dirty="0"/>
          </a:p>
        </p:txBody>
      </p:sp>
      <p:sp>
        <p:nvSpPr>
          <p:cNvPr id="4" name="Segnaposto numero diapositiva 3"/>
          <p:cNvSpPr>
            <a:spLocks noGrp="1"/>
          </p:cNvSpPr>
          <p:nvPr>
            <p:ph type="sldNum" sz="quarter" idx="10"/>
          </p:nvPr>
        </p:nvSpPr>
        <p:spPr/>
        <p:txBody>
          <a:bodyPr/>
          <a:lstStyle/>
          <a:p>
            <a:fld id="{6BA604E4-C8D7-9647-82E9-413932935932}" type="slidenum">
              <a:rPr lang="it-IT" smtClean="0"/>
              <a:t>2</a:t>
            </a:fld>
            <a:endParaRPr lang="it-IT" dirty="0"/>
          </a:p>
        </p:txBody>
      </p:sp>
    </p:spTree>
    <p:extLst>
      <p:ext uri="{BB962C8B-B14F-4D97-AF65-F5344CB8AC3E}">
        <p14:creationId xmlns:p14="http://schemas.microsoft.com/office/powerpoint/2010/main" val="270458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noRot="1" noChangeAspect="1"/>
          </p:cNvSpPr>
          <p:nvPr>
            <p:ph type="sldImg"/>
          </p:nvPr>
        </p:nvSpPr>
        <p:spPr>
          <a:xfrm>
            <a:off x="685800" y="1143000"/>
            <a:ext cx="5484813" cy="3084513"/>
          </a:xfrm>
          <a:prstGeom prst="rect">
            <a:avLst/>
          </a:prstGeom>
        </p:spPr>
      </p:sp>
      <p:sp>
        <p:nvSpPr>
          <p:cNvPr id="150" name="PlaceHolder 2"/>
          <p:cNvSpPr>
            <a:spLocks noGrp="1"/>
          </p:cNvSpPr>
          <p:nvPr>
            <p:ph type="body"/>
          </p:nvPr>
        </p:nvSpPr>
        <p:spPr>
          <a:xfrm>
            <a:off x="685800" y="4400640"/>
            <a:ext cx="5484960" cy="3598920"/>
          </a:xfrm>
          <a:prstGeom prst="rect">
            <a:avLst/>
          </a:prstGeom>
        </p:spPr>
        <p:txBody>
          <a:bodyPr lIns="0" tIns="0" rIns="0" bIns="0"/>
          <a:lstStyle/>
          <a:p>
            <a:r>
              <a:rPr lang="en-US" sz="2000" b="0" strike="noStrike" spc="-1" dirty="0">
                <a:latin typeface="Arial"/>
              </a:rPr>
              <a:t>The major advances in machine learning were due to encoding more structure into some model, where “more structure” basically means faster and better fits from less data. </a:t>
            </a:r>
          </a:p>
          <a:p>
            <a:endParaRPr lang="en-US" sz="2000" b="0" strike="noStrike" spc="-1" dirty="0">
              <a:latin typeface="Arial"/>
            </a:endParaRPr>
          </a:p>
          <a:p>
            <a:r>
              <a:rPr lang="en-US" sz="2000" b="0" strike="noStrike" spc="-1" dirty="0">
                <a:latin typeface="Arial"/>
              </a:rPr>
              <a:t>---- (Before </a:t>
            </a:r>
            <a:r>
              <a:rPr lang="en-US" sz="2000" b="0" strike="noStrike" spc="-1" dirty="0" err="1">
                <a:latin typeface="Arial"/>
              </a:rPr>
              <a:t>SciML</a:t>
            </a:r>
            <a:r>
              <a:rPr lang="en-US" sz="2000" b="0" strike="noStrike" spc="-1" dirty="0">
                <a:latin typeface="Arial"/>
              </a:rPr>
              <a:t> you might have seen this in CNN, the convolution operation basically takes a big square and finds a way to sum it into a smaller square … )</a:t>
            </a:r>
          </a:p>
          <a:p>
            <a:endParaRPr lang="en-US" sz="2000" b="0" strike="noStrike" spc="-1" dirty="0">
              <a:latin typeface="Arial"/>
            </a:endParaRPr>
          </a:p>
          <a:p>
            <a:r>
              <a:rPr lang="en-US" sz="2000" b="0" strike="noStrike" spc="-1" dirty="0">
                <a:latin typeface="Arial"/>
              </a:rPr>
              <a:t>But what is the structure of science? You might ask... Heterogeneous Scientific data is encoded in the structure of scientific models</a:t>
            </a:r>
          </a:p>
          <a:p>
            <a:endParaRPr lang="en-US" sz="2000" b="0" strike="noStrike" spc="-1" dirty="0">
              <a:latin typeface="Arial"/>
            </a:endParaRPr>
          </a:p>
          <a:p>
            <a:r>
              <a:rPr lang="en-US" sz="2000" b="0" strike="noStrike" spc="-1" dirty="0">
                <a:latin typeface="Arial"/>
              </a:rPr>
              <a:t>--- Instead of saying a "picture is worth a thousand words" we might say “a model is worth a thousand datasets”</a:t>
            </a:r>
          </a:p>
          <a:p>
            <a:endParaRPr lang="en-US" sz="2000" b="0" strike="noStrike" spc="-1" dirty="0">
              <a:latin typeface="Arial"/>
            </a:endParaRPr>
          </a:p>
          <a:p>
            <a:r>
              <a:rPr lang="en-US" sz="2000" b="0" strike="noStrike" spc="-1" dirty="0">
                <a:latin typeface="Arial"/>
              </a:rPr>
              <a:t>There are two basic ways to define a model </a:t>
            </a:r>
            <a:r>
              <a:rPr lang="en-US" sz="2000" b="0" strike="noStrike" spc="-1" dirty="0">
                <a:latin typeface="Arial"/>
                <a:sym typeface="Wingdings" pitchFamily="2" charset="2"/>
              </a:rPr>
              <a:t> </a:t>
            </a:r>
          </a:p>
          <a:p>
            <a:pPr marL="342900" indent="-342900">
              <a:buFont typeface="Arial" panose="020B0604020202020204" pitchFamily="34" charset="0"/>
              <a:buChar char="•"/>
            </a:pPr>
            <a:r>
              <a:rPr lang="en-US" sz="2000" b="0" strike="noStrike" spc="-1" dirty="0">
                <a:latin typeface="Arial"/>
                <a:sym typeface="Wingdings" pitchFamily="2" charset="2"/>
              </a:rPr>
              <a:t>Differential equations describe mechanisms / structure and let the equations naturally evolve from this description (the rate at which x is growing depends on some function of x)</a:t>
            </a:r>
          </a:p>
          <a:p>
            <a:pPr marL="342900" indent="-342900">
              <a:buFont typeface="Arial" panose="020B0604020202020204" pitchFamily="34" charset="0"/>
              <a:buChar char="•"/>
            </a:pPr>
            <a:r>
              <a:rPr lang="en-US" sz="2000" b="0" strike="noStrike" spc="-1" dirty="0">
                <a:latin typeface="Arial"/>
                <a:sym typeface="Wingdings" pitchFamily="2" charset="2"/>
              </a:rPr>
              <a:t>Machine Learning models specify a learnable black box, where with the right parameters you they can fit any nonlinear function </a:t>
            </a:r>
          </a:p>
          <a:p>
            <a:pPr marL="342900" indent="-342900">
              <a:buFont typeface="Arial" panose="020B0604020202020204" pitchFamily="34" charset="0"/>
              <a:buChar char="•"/>
            </a:pPr>
            <a:endParaRPr lang="en-US" sz="2000" b="0" strike="noStrike" spc="-1" dirty="0">
              <a:latin typeface="Arial"/>
              <a:sym typeface="Wingdings" pitchFamily="2" charset="2"/>
            </a:endParaRPr>
          </a:p>
          <a:p>
            <a:pPr marL="342900" indent="-342900">
              <a:buFont typeface="Arial" panose="020B0604020202020204" pitchFamily="34" charset="0"/>
              <a:buChar char="•"/>
            </a:pPr>
            <a:r>
              <a:rPr lang="en-US" sz="2000" b="0" strike="noStrike" spc="-1" dirty="0">
                <a:latin typeface="Arial"/>
                <a:sym typeface="Wingdings" pitchFamily="2" charset="2"/>
              </a:rPr>
              <a:t> Which one is better? Neither ! Both have strengths and weaknesses (see appendix)</a:t>
            </a:r>
          </a:p>
          <a:p>
            <a:pPr marL="342900" indent="-342900">
              <a:buFont typeface="Arial" panose="020B0604020202020204" pitchFamily="34" charset="0"/>
              <a:buChar char="•"/>
            </a:pPr>
            <a:r>
              <a:rPr lang="en-US" sz="2000" b="0" strike="noStrike" spc="-1" dirty="0">
                <a:latin typeface="Arial"/>
                <a:sym typeface="Wingdings" pitchFamily="2" charset="2"/>
              </a:rPr>
              <a:t> Let’s mix the two --&gt; add scientific structure to machine learning </a:t>
            </a:r>
          </a:p>
          <a:p>
            <a:pPr marL="342900" indent="-342900">
              <a:buFont typeface="Arial" panose="020B0604020202020204" pitchFamily="34" charset="0"/>
              <a:buChar char="•"/>
            </a:pPr>
            <a:endParaRPr lang="en-US" sz="2000" b="0" strike="noStrike" spc="-1" dirty="0">
              <a:latin typeface="Arial"/>
              <a:sym typeface="Wingdings" pitchFamily="2" charset="2"/>
            </a:endParaRPr>
          </a:p>
          <a:p>
            <a:pPr marL="342900" indent="-342900">
              <a:buFont typeface="Arial" panose="020B0604020202020204" pitchFamily="34" charset="0"/>
              <a:buChar char="•"/>
            </a:pPr>
            <a:r>
              <a:rPr lang="en-US" sz="2000" b="0" strike="noStrike" spc="-1" dirty="0">
                <a:latin typeface="Arial"/>
                <a:sym typeface="Wingdings" pitchFamily="2" charset="2"/>
              </a:rPr>
              <a:t>The result is “Physics Informed Neural Networks” , where instead of training the neural network directly on data, we employ (usually) a shallow feed-forward NN as an efficient approximator of trajectories in the solution space  This approach leads to numerous advantages, such as avoiding the curse of dimensionality </a:t>
            </a:r>
          </a:p>
          <a:p>
            <a:pPr marL="342900" indent="-342900">
              <a:buFont typeface="Arial" panose="020B0604020202020204" pitchFamily="34" charset="0"/>
              <a:buChar char="•"/>
            </a:pPr>
            <a:endParaRPr lang="en-US" sz="2000" b="0" strike="noStrike" spc="-1" dirty="0">
              <a:latin typeface="Arial"/>
              <a:sym typeface="Wingdings" pitchFamily="2" charset="2"/>
            </a:endParaRPr>
          </a:p>
          <a:p>
            <a:pPr marL="342900" indent="-342900">
              <a:buFont typeface="Arial" panose="020B0604020202020204" pitchFamily="34" charset="0"/>
              <a:buChar char="•"/>
            </a:pPr>
            <a:r>
              <a:rPr lang="en-US" sz="2000" b="0" strike="noStrike" spc="-1" dirty="0">
                <a:latin typeface="Arial"/>
                <a:sym typeface="Wingdings" pitchFamily="2" charset="2"/>
              </a:rPr>
              <a:t>As the dimensionality of the problem increases, the computational costs of a numerical equations solver grows exponentially, while PINNs can be proven to have a polynomial bound … It’s a bunch of symbols, right ? </a:t>
            </a:r>
          </a:p>
          <a:p>
            <a:pPr marL="342900" indent="-342900">
              <a:buFont typeface="Arial" panose="020B0604020202020204" pitchFamily="34" charset="0"/>
              <a:buChar char="•"/>
            </a:pPr>
            <a:endParaRPr lang="en-US" sz="2000" b="0" strike="noStrike" spc="-1" dirty="0">
              <a:latin typeface="Arial"/>
              <a:sym typeface="Wingdings" pitchFamily="2" charset="2"/>
            </a:endParaRPr>
          </a:p>
          <a:p>
            <a:pPr marL="342900" indent="-342900">
              <a:buFont typeface="Arial" panose="020B0604020202020204" pitchFamily="34" charset="0"/>
              <a:buChar char="•"/>
            </a:pPr>
            <a:r>
              <a:rPr lang="en-US" sz="2000" b="0" strike="noStrike" spc="-1" dirty="0">
                <a:latin typeface="Arial"/>
                <a:sym typeface="Wingdings" pitchFamily="2" charset="2"/>
              </a:rPr>
              <a:t>To me it looks like Egyptian Hieroglyphs…I guess That’s why we are glad that mathematicians who work on algorithmic complexity exist ! </a:t>
            </a:r>
          </a:p>
        </p:txBody>
      </p:sp>
      <p:sp>
        <p:nvSpPr>
          <p:cNvPr id="15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71120AA-CC44-4315-A828-9B8CCE5E2011}" type="slidenum">
              <a:rPr lang="en-US" sz="1200" b="0" strike="noStrike" spc="-1">
                <a:solidFill>
                  <a:srgbClr val="000000"/>
                </a:solidFill>
                <a:latin typeface="+mn-lt"/>
                <a:ea typeface="+mn-ea"/>
              </a:rPr>
              <a:t>3</a:t>
            </a:fld>
            <a:endParaRPr lang="en-US" sz="1200" b="0" strike="noStrike" spc="-1">
              <a:latin typeface="Arial"/>
            </a:endParaRPr>
          </a:p>
        </p:txBody>
      </p:sp>
    </p:spTree>
    <p:extLst>
      <p:ext uri="{BB962C8B-B14F-4D97-AF65-F5344CB8AC3E}">
        <p14:creationId xmlns:p14="http://schemas.microsoft.com/office/powerpoint/2010/main" val="2131550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I’m</a:t>
            </a:r>
            <a:r>
              <a:rPr lang="it-IT" dirty="0"/>
              <a:t> </a:t>
            </a:r>
            <a:r>
              <a:rPr lang="it-IT" dirty="0" err="1"/>
              <a:t>not</a:t>
            </a:r>
            <a:r>
              <a:rPr lang="it-IT" dirty="0"/>
              <a:t> </a:t>
            </a:r>
            <a:r>
              <a:rPr lang="it-IT" dirty="0" err="1"/>
              <a:t>going</a:t>
            </a:r>
            <a:r>
              <a:rPr lang="it-IT" dirty="0"/>
              <a:t> for a complete tour of the WRF model for </a:t>
            </a:r>
            <a:r>
              <a:rPr lang="it-IT" dirty="0" err="1"/>
              <a:t>wildfires</a:t>
            </a:r>
            <a:r>
              <a:rPr lang="it-IT" dirty="0"/>
              <a:t> </a:t>
            </a:r>
            <a:r>
              <a:rPr lang="it-IT" dirty="0" err="1"/>
              <a:t>since</a:t>
            </a:r>
            <a:r>
              <a:rPr lang="it-IT" dirty="0"/>
              <a:t> </a:t>
            </a:r>
            <a:r>
              <a:rPr lang="it-IT" dirty="0" err="1"/>
              <a:t>it</a:t>
            </a:r>
            <a:r>
              <a:rPr lang="it-IT" dirty="0"/>
              <a:t> </a:t>
            </a:r>
            <a:r>
              <a:rPr lang="it-IT" dirty="0" err="1"/>
              <a:t>would</a:t>
            </a:r>
            <a:r>
              <a:rPr lang="it-IT" dirty="0"/>
              <a:t> involve a </a:t>
            </a:r>
            <a:r>
              <a:rPr lang="it-IT" dirty="0" err="1"/>
              <a:t>lot</a:t>
            </a:r>
            <a:r>
              <a:rPr lang="it-IT" dirty="0"/>
              <a:t> of </a:t>
            </a:r>
            <a:r>
              <a:rPr lang="it-IT" dirty="0" err="1"/>
              <a:t>math</a:t>
            </a:r>
            <a:r>
              <a:rPr lang="it-IT" dirty="0"/>
              <a:t>, </a:t>
            </a:r>
            <a:r>
              <a:rPr lang="it-IT" dirty="0" err="1"/>
              <a:t>ugly</a:t>
            </a:r>
            <a:r>
              <a:rPr lang="it-IT" dirty="0"/>
              <a:t> </a:t>
            </a:r>
            <a:r>
              <a:rPr lang="it-IT" dirty="0" err="1"/>
              <a:t>PDEs</a:t>
            </a:r>
            <a:r>
              <a:rPr lang="it-IT" dirty="0"/>
              <a:t> </a:t>
            </a:r>
            <a:r>
              <a:rPr lang="it-IT" dirty="0" err="1"/>
              <a:t>systems</a:t>
            </a:r>
            <a:r>
              <a:rPr lang="it-IT" dirty="0"/>
              <a:t> and </a:t>
            </a:r>
            <a:r>
              <a:rPr lang="it-IT" dirty="0" err="1"/>
              <a:t>stuff</a:t>
            </a:r>
            <a:r>
              <a:rPr lang="it-IT" dirty="0"/>
              <a:t> …. </a:t>
            </a:r>
          </a:p>
          <a:p>
            <a:endParaRPr lang="it-IT" dirty="0"/>
          </a:p>
          <a:p>
            <a:r>
              <a:rPr lang="it-IT" dirty="0" err="1"/>
              <a:t>But</a:t>
            </a:r>
            <a:r>
              <a:rPr lang="it-IT" dirty="0"/>
              <a:t> </a:t>
            </a:r>
            <a:r>
              <a:rPr lang="it-IT" dirty="0" err="1"/>
              <a:t>I’m</a:t>
            </a:r>
            <a:r>
              <a:rPr lang="it-IT" dirty="0"/>
              <a:t> just </a:t>
            </a:r>
            <a:r>
              <a:rPr lang="it-IT" dirty="0" err="1"/>
              <a:t>going</a:t>
            </a:r>
            <a:r>
              <a:rPr lang="it-IT" dirty="0"/>
              <a:t> to </a:t>
            </a:r>
            <a:r>
              <a:rPr lang="it-IT" dirty="0" err="1"/>
              <a:t>spend</a:t>
            </a:r>
            <a:r>
              <a:rPr lang="it-IT" dirty="0"/>
              <a:t> a </a:t>
            </a:r>
            <a:r>
              <a:rPr lang="it-IT" dirty="0" err="1"/>
              <a:t>few</a:t>
            </a:r>
            <a:r>
              <a:rPr lang="it-IT" dirty="0"/>
              <a:t> </a:t>
            </a:r>
            <a:r>
              <a:rPr lang="it-IT" dirty="0" err="1"/>
              <a:t>words</a:t>
            </a:r>
            <a:r>
              <a:rPr lang="it-IT" dirty="0"/>
              <a:t> on </a:t>
            </a:r>
            <a:r>
              <a:rPr lang="it-IT" dirty="0" err="1"/>
              <a:t>one</a:t>
            </a:r>
            <a:r>
              <a:rPr lang="it-IT" dirty="0"/>
              <a:t> PDE, the Level Set Equation </a:t>
            </a:r>
            <a:r>
              <a:rPr lang="it-IT" dirty="0" err="1"/>
              <a:t>which</a:t>
            </a:r>
            <a:r>
              <a:rPr lang="it-IT" dirty="0"/>
              <a:t> </a:t>
            </a:r>
            <a:r>
              <a:rPr lang="it-IT" dirty="0" err="1"/>
              <a:t>is</a:t>
            </a:r>
            <a:r>
              <a:rPr lang="it-IT" dirty="0"/>
              <a:t> the </a:t>
            </a:r>
            <a:r>
              <a:rPr lang="it-IT" dirty="0" err="1"/>
              <a:t>mathematical</a:t>
            </a:r>
            <a:r>
              <a:rPr lang="it-IT" dirty="0"/>
              <a:t> core of </a:t>
            </a:r>
            <a:r>
              <a:rPr lang="it-IT" dirty="0" err="1"/>
              <a:t>fire</a:t>
            </a:r>
            <a:r>
              <a:rPr lang="it-IT" dirty="0"/>
              <a:t> spread </a:t>
            </a:r>
          </a:p>
          <a:p>
            <a:endParaRPr lang="it-IT" dirty="0"/>
          </a:p>
          <a:p>
            <a:r>
              <a:rPr lang="it-IT" dirty="0"/>
              <a:t>In WRF, the </a:t>
            </a:r>
            <a:r>
              <a:rPr lang="it-IT" dirty="0" err="1"/>
              <a:t>propagation</a:t>
            </a:r>
            <a:r>
              <a:rPr lang="it-IT" dirty="0"/>
              <a:t> of a </a:t>
            </a:r>
            <a:r>
              <a:rPr lang="it-IT" dirty="0" err="1"/>
              <a:t>fire</a:t>
            </a:r>
            <a:r>
              <a:rPr lang="it-IT" dirty="0"/>
              <a:t> </a:t>
            </a:r>
            <a:r>
              <a:rPr lang="it-IT" dirty="0" err="1"/>
              <a:t>burning</a:t>
            </a:r>
            <a:r>
              <a:rPr lang="it-IT" dirty="0"/>
              <a:t> </a:t>
            </a:r>
            <a:r>
              <a:rPr lang="it-IT" dirty="0" err="1"/>
              <a:t>is</a:t>
            </a:r>
            <a:r>
              <a:rPr lang="it-IT" dirty="0"/>
              <a:t> </a:t>
            </a:r>
            <a:r>
              <a:rPr lang="it-IT" dirty="0" err="1"/>
              <a:t>implemented</a:t>
            </a:r>
            <a:r>
              <a:rPr lang="it-IT" dirty="0"/>
              <a:t> by the </a:t>
            </a:r>
            <a:r>
              <a:rPr lang="it-IT" dirty="0" err="1"/>
              <a:t>level</a:t>
            </a:r>
            <a:r>
              <a:rPr lang="it-IT" dirty="0"/>
              <a:t>-set </a:t>
            </a:r>
            <a:r>
              <a:rPr lang="it-IT" dirty="0" err="1"/>
              <a:t>method</a:t>
            </a:r>
            <a:r>
              <a:rPr lang="it-IT" dirty="0"/>
              <a:t>, </a:t>
            </a:r>
            <a:r>
              <a:rPr lang="it-IT" dirty="0" err="1"/>
              <a:t>which</a:t>
            </a:r>
            <a:r>
              <a:rPr lang="it-IT" dirty="0"/>
              <a:t> </a:t>
            </a:r>
            <a:r>
              <a:rPr lang="it-IT" dirty="0" err="1"/>
              <a:t>evolves</a:t>
            </a:r>
            <a:r>
              <a:rPr lang="it-IT" dirty="0"/>
              <a:t> a </a:t>
            </a:r>
            <a:r>
              <a:rPr lang="it-IT" dirty="0" err="1"/>
              <a:t>function</a:t>
            </a:r>
            <a:r>
              <a:rPr lang="it-IT" dirty="0"/>
              <a:t> \psi  </a:t>
            </a:r>
            <a:r>
              <a:rPr lang="it-IT" dirty="0" err="1"/>
              <a:t>called</a:t>
            </a:r>
            <a:r>
              <a:rPr lang="it-IT" dirty="0"/>
              <a:t> «</a:t>
            </a:r>
            <a:r>
              <a:rPr lang="it-IT" dirty="0" err="1"/>
              <a:t>level</a:t>
            </a:r>
            <a:r>
              <a:rPr lang="it-IT" dirty="0"/>
              <a:t> set </a:t>
            </a:r>
            <a:r>
              <a:rPr lang="it-IT" dirty="0" err="1"/>
              <a:t>function</a:t>
            </a:r>
            <a:r>
              <a:rPr lang="it-IT" dirty="0"/>
              <a:t>»</a:t>
            </a:r>
          </a:p>
          <a:p>
            <a:r>
              <a:rPr lang="it-IT" dirty="0" err="1"/>
              <a:t>Such</a:t>
            </a:r>
            <a:r>
              <a:rPr lang="it-IT" dirty="0"/>
              <a:t> </a:t>
            </a:r>
            <a:r>
              <a:rPr lang="it-IT" dirty="0" err="1"/>
              <a:t>that</a:t>
            </a:r>
            <a:r>
              <a:rPr lang="it-IT" dirty="0"/>
              <a:t> the </a:t>
            </a:r>
            <a:r>
              <a:rPr lang="it-IT" dirty="0" err="1"/>
              <a:t>burning</a:t>
            </a:r>
            <a:r>
              <a:rPr lang="it-IT" dirty="0"/>
              <a:t> are </a:t>
            </a:r>
            <a:r>
              <a:rPr lang="it-IT" dirty="0" err="1"/>
              <a:t>at</a:t>
            </a:r>
            <a:r>
              <a:rPr lang="it-IT" dirty="0"/>
              <a:t> time t </a:t>
            </a:r>
            <a:r>
              <a:rPr lang="it-IT" dirty="0" err="1"/>
              <a:t>is</a:t>
            </a:r>
            <a:r>
              <a:rPr lang="it-IT" dirty="0"/>
              <a:t> \Omega </a:t>
            </a:r>
          </a:p>
          <a:p>
            <a:r>
              <a:rPr lang="it-IT" dirty="0"/>
              <a:t>And the </a:t>
            </a:r>
            <a:r>
              <a:rPr lang="it-IT" dirty="0" err="1"/>
              <a:t>fireline</a:t>
            </a:r>
            <a:r>
              <a:rPr lang="it-IT" dirty="0"/>
              <a:t>, </a:t>
            </a:r>
            <a:r>
              <a:rPr lang="it-IT" dirty="0" err="1"/>
              <a:t>which</a:t>
            </a:r>
            <a:r>
              <a:rPr lang="it-IT" dirty="0"/>
              <a:t> </a:t>
            </a:r>
            <a:r>
              <a:rPr lang="it-IT" dirty="0" err="1"/>
              <a:t>is</a:t>
            </a:r>
            <a:r>
              <a:rPr lang="it-IT" dirty="0"/>
              <a:t> the </a:t>
            </a:r>
            <a:r>
              <a:rPr lang="it-IT" dirty="0" err="1"/>
              <a:t>boundary</a:t>
            </a:r>
            <a:r>
              <a:rPr lang="it-IT" dirty="0"/>
              <a:t> of the </a:t>
            </a:r>
            <a:r>
              <a:rPr lang="it-IT" dirty="0" err="1"/>
              <a:t>burning</a:t>
            </a:r>
            <a:r>
              <a:rPr lang="it-IT" dirty="0"/>
              <a:t> </a:t>
            </a:r>
            <a:r>
              <a:rPr lang="it-IT" dirty="0" err="1"/>
              <a:t>region</a:t>
            </a:r>
            <a:r>
              <a:rPr lang="it-IT" dirty="0"/>
              <a:t> \Gamma(t) </a:t>
            </a:r>
          </a:p>
          <a:p>
            <a:endParaRPr lang="it-IT" dirty="0"/>
          </a:p>
          <a:p>
            <a:r>
              <a:rPr lang="it-IT" dirty="0"/>
              <a:t>The model </a:t>
            </a:r>
            <a:r>
              <a:rPr lang="it-IT" dirty="0" err="1"/>
              <a:t>adopts</a:t>
            </a:r>
            <a:r>
              <a:rPr lang="it-IT" dirty="0"/>
              <a:t> a </a:t>
            </a:r>
            <a:r>
              <a:rPr lang="it-IT" dirty="0" err="1"/>
              <a:t>semi-empirical</a:t>
            </a:r>
            <a:r>
              <a:rPr lang="it-IT" dirty="0"/>
              <a:t> </a:t>
            </a:r>
            <a:r>
              <a:rPr lang="it-IT" dirty="0" err="1"/>
              <a:t>approach</a:t>
            </a:r>
            <a:r>
              <a:rPr lang="it-IT" dirty="0"/>
              <a:t>, </a:t>
            </a:r>
            <a:r>
              <a:rPr lang="it-IT" dirty="0" err="1"/>
              <a:t>where</a:t>
            </a:r>
            <a:r>
              <a:rPr lang="it-IT" dirty="0"/>
              <a:t> the </a:t>
            </a:r>
            <a:r>
              <a:rPr lang="it-IT" dirty="0" err="1"/>
              <a:t>fire</a:t>
            </a:r>
            <a:r>
              <a:rPr lang="it-IT" dirty="0"/>
              <a:t> spread rate </a:t>
            </a:r>
            <a:r>
              <a:rPr lang="it-IT" dirty="0" err="1"/>
              <a:t>S</a:t>
            </a:r>
            <a:r>
              <a:rPr lang="it-IT" dirty="0"/>
              <a:t> </a:t>
            </a:r>
            <a:r>
              <a:rPr lang="it-IT" dirty="0" err="1"/>
              <a:t>is</a:t>
            </a:r>
            <a:r>
              <a:rPr lang="it-IT" dirty="0"/>
              <a:t> </a:t>
            </a:r>
            <a:r>
              <a:rPr lang="it-IT" dirty="0" err="1"/>
              <a:t>computed</a:t>
            </a:r>
            <a:r>
              <a:rPr lang="it-IT" dirty="0"/>
              <a:t> from </a:t>
            </a:r>
            <a:r>
              <a:rPr lang="it-IT" dirty="0" err="1"/>
              <a:t>fuel</a:t>
            </a:r>
            <a:r>
              <a:rPr lang="it-IT" dirty="0"/>
              <a:t> (</a:t>
            </a:r>
            <a:r>
              <a:rPr lang="it-IT" dirty="0" err="1"/>
              <a:t>basically</a:t>
            </a:r>
            <a:r>
              <a:rPr lang="it-IT" dirty="0"/>
              <a:t> the </a:t>
            </a:r>
            <a:r>
              <a:rPr lang="it-IT" dirty="0" err="1"/>
              <a:t>ground</a:t>
            </a:r>
            <a:r>
              <a:rPr lang="it-IT" dirty="0"/>
              <a:t> </a:t>
            </a:r>
            <a:r>
              <a:rPr lang="it-IT" dirty="0" err="1"/>
              <a:t>is</a:t>
            </a:r>
            <a:r>
              <a:rPr lang="it-IT" dirty="0"/>
              <a:t> made up of </a:t>
            </a:r>
            <a:r>
              <a:rPr lang="it-IT" dirty="0" err="1"/>
              <a:t>different</a:t>
            </a:r>
            <a:r>
              <a:rPr lang="it-IT" dirty="0"/>
              <a:t> </a:t>
            </a:r>
            <a:r>
              <a:rPr lang="it-IT" dirty="0" err="1"/>
              <a:t>chemical</a:t>
            </a:r>
            <a:r>
              <a:rPr lang="it-IT" dirty="0"/>
              <a:t> </a:t>
            </a:r>
            <a:r>
              <a:rPr lang="it-IT" dirty="0" err="1"/>
              <a:t>compounds</a:t>
            </a:r>
            <a:r>
              <a:rPr lang="it-IT" dirty="0"/>
              <a:t>, </a:t>
            </a:r>
            <a:r>
              <a:rPr lang="it-IT" dirty="0" err="1"/>
              <a:t>fuels</a:t>
            </a:r>
            <a:r>
              <a:rPr lang="it-IT" dirty="0"/>
              <a:t>)  </a:t>
            </a:r>
            <a:r>
              <a:rPr lang="it-IT" dirty="0" err="1"/>
              <a:t>properties</a:t>
            </a:r>
            <a:r>
              <a:rPr lang="it-IT" dirty="0"/>
              <a:t>, </a:t>
            </a:r>
            <a:r>
              <a:rPr lang="it-IT" dirty="0" err="1"/>
              <a:t>using</a:t>
            </a:r>
            <a:r>
              <a:rPr lang="it-IT" dirty="0"/>
              <a:t> the </a:t>
            </a:r>
            <a:r>
              <a:rPr lang="it-IT" dirty="0" err="1"/>
              <a:t>Rothermel</a:t>
            </a:r>
            <a:r>
              <a:rPr lang="it-IT" dirty="0"/>
              <a:t> formula</a:t>
            </a:r>
          </a:p>
          <a:p>
            <a:r>
              <a:rPr lang="it-IT" dirty="0" err="1"/>
              <a:t>Where</a:t>
            </a:r>
            <a:r>
              <a:rPr lang="it-IT" dirty="0"/>
              <a:t> R_0 </a:t>
            </a:r>
            <a:r>
              <a:rPr lang="it-IT" dirty="0" err="1"/>
              <a:t>represents</a:t>
            </a:r>
            <a:r>
              <a:rPr lang="it-IT" dirty="0"/>
              <a:t> the spread rate in the </a:t>
            </a:r>
            <a:r>
              <a:rPr lang="it-IT" dirty="0" err="1"/>
              <a:t>absence</a:t>
            </a:r>
            <a:r>
              <a:rPr lang="it-IT" dirty="0"/>
              <a:t> of </a:t>
            </a:r>
            <a:r>
              <a:rPr lang="it-IT" dirty="0" err="1"/>
              <a:t>wind</a:t>
            </a:r>
            <a:r>
              <a:rPr lang="it-IT" dirty="0"/>
              <a:t>, \</a:t>
            </a:r>
            <a:r>
              <a:rPr lang="it-IT" dirty="0" err="1"/>
              <a:t>phi_W</a:t>
            </a:r>
            <a:r>
              <a:rPr lang="it-IT" dirty="0"/>
              <a:t> </a:t>
            </a:r>
            <a:r>
              <a:rPr lang="it-IT" dirty="0" err="1"/>
              <a:t>is</a:t>
            </a:r>
            <a:r>
              <a:rPr lang="it-IT" dirty="0"/>
              <a:t> the </a:t>
            </a:r>
            <a:r>
              <a:rPr lang="it-IT" dirty="0" err="1"/>
              <a:t>wind</a:t>
            </a:r>
            <a:r>
              <a:rPr lang="it-IT" dirty="0"/>
              <a:t> </a:t>
            </a:r>
            <a:r>
              <a:rPr lang="it-IT" dirty="0" err="1"/>
              <a:t>factor</a:t>
            </a:r>
            <a:r>
              <a:rPr lang="it-IT" dirty="0"/>
              <a:t> and \</a:t>
            </a:r>
            <a:r>
              <a:rPr lang="it-IT" dirty="0" err="1"/>
              <a:t>phi_S</a:t>
            </a:r>
            <a:r>
              <a:rPr lang="it-IT" dirty="0"/>
              <a:t> the </a:t>
            </a:r>
            <a:r>
              <a:rPr lang="it-IT" dirty="0" err="1"/>
              <a:t>slope</a:t>
            </a:r>
            <a:r>
              <a:rPr lang="it-IT" dirty="0"/>
              <a:t> </a:t>
            </a:r>
            <a:r>
              <a:rPr lang="it-IT" dirty="0" err="1"/>
              <a:t>factor</a:t>
            </a:r>
            <a:r>
              <a:rPr lang="it-IT" dirty="0"/>
              <a:t> (</a:t>
            </a:r>
            <a:r>
              <a:rPr lang="it-IT" dirty="0" err="1"/>
              <a:t>which</a:t>
            </a:r>
            <a:r>
              <a:rPr lang="it-IT" dirty="0"/>
              <a:t> </a:t>
            </a:r>
            <a:r>
              <a:rPr lang="it-IT" dirty="0" err="1"/>
              <a:t>depends</a:t>
            </a:r>
            <a:r>
              <a:rPr lang="it-IT" dirty="0"/>
              <a:t> on the </a:t>
            </a:r>
            <a:r>
              <a:rPr lang="it-IT" dirty="0" err="1"/>
              <a:t>ground</a:t>
            </a:r>
            <a:r>
              <a:rPr lang="it-IT" dirty="0"/>
              <a:t> </a:t>
            </a:r>
            <a:r>
              <a:rPr lang="it-IT" dirty="0" err="1"/>
              <a:t>morphology</a:t>
            </a:r>
            <a:r>
              <a:rPr lang="it-IT" dirty="0"/>
              <a:t>)</a:t>
            </a:r>
          </a:p>
          <a:p>
            <a:endParaRPr lang="it-IT" dirty="0"/>
          </a:p>
          <a:p>
            <a:r>
              <a:rPr lang="it-IT" dirty="0"/>
              <a:t>(Last </a:t>
            </a:r>
            <a:r>
              <a:rPr lang="it-IT" dirty="0" err="1"/>
              <a:t>ingredient</a:t>
            </a:r>
            <a:r>
              <a:rPr lang="it-IT" dirty="0"/>
              <a:t>: on the </a:t>
            </a:r>
            <a:r>
              <a:rPr lang="it-IT" dirty="0" err="1"/>
              <a:t>fireline</a:t>
            </a:r>
            <a:r>
              <a:rPr lang="it-IT" dirty="0"/>
              <a:t> the </a:t>
            </a:r>
            <a:r>
              <a:rPr lang="it-IT" dirty="0" err="1"/>
              <a:t>tangential</a:t>
            </a:r>
            <a:r>
              <a:rPr lang="it-IT" dirty="0"/>
              <a:t> component of the </a:t>
            </a:r>
            <a:r>
              <a:rPr lang="it-IT" dirty="0" err="1"/>
              <a:t>gradient</a:t>
            </a:r>
            <a:r>
              <a:rPr lang="it-IT" dirty="0"/>
              <a:t> \</a:t>
            </a:r>
            <a:r>
              <a:rPr lang="it-IT" dirty="0" err="1"/>
              <a:t>grad</a:t>
            </a:r>
            <a:r>
              <a:rPr lang="it-IT" dirty="0"/>
              <a:t> \</a:t>
            </a:r>
            <a:r>
              <a:rPr lang="it-IT" dirty="0" err="1"/>
              <a:t>Phi</a:t>
            </a:r>
            <a:r>
              <a:rPr lang="it-IT" dirty="0"/>
              <a:t> = 0, </a:t>
            </a:r>
            <a:r>
              <a:rPr lang="it-IT" dirty="0" err="1"/>
              <a:t>meaning</a:t>
            </a:r>
            <a:r>
              <a:rPr lang="it-IT" dirty="0"/>
              <a:t> </a:t>
            </a:r>
            <a:r>
              <a:rPr lang="it-IT" dirty="0" err="1"/>
              <a:t>that</a:t>
            </a:r>
            <a:r>
              <a:rPr lang="it-IT" dirty="0"/>
              <a:t> the </a:t>
            </a:r>
            <a:r>
              <a:rPr lang="it-IT" dirty="0" err="1"/>
              <a:t>fire</a:t>
            </a:r>
            <a:r>
              <a:rPr lang="it-IT" dirty="0"/>
              <a:t> </a:t>
            </a:r>
            <a:r>
              <a:rPr lang="it-IT" dirty="0" err="1"/>
              <a:t>propagation</a:t>
            </a:r>
            <a:r>
              <a:rPr lang="it-IT" dirty="0"/>
              <a:t> </a:t>
            </a:r>
            <a:r>
              <a:rPr lang="it-IT" dirty="0" err="1"/>
              <a:t>speed</a:t>
            </a:r>
            <a:r>
              <a:rPr lang="it-IT" dirty="0"/>
              <a:t> </a:t>
            </a:r>
            <a:r>
              <a:rPr lang="it-IT" dirty="0" err="1"/>
              <a:t>is</a:t>
            </a:r>
            <a:r>
              <a:rPr lang="it-IT" dirty="0"/>
              <a:t> </a:t>
            </a:r>
            <a:r>
              <a:rPr lang="it-IT" dirty="0" err="1"/>
              <a:t>normal</a:t>
            </a:r>
            <a:r>
              <a:rPr lang="it-IT" dirty="0"/>
              <a:t> to the </a:t>
            </a:r>
            <a:r>
              <a:rPr lang="it-IT" dirty="0" err="1"/>
              <a:t>fireline</a:t>
            </a:r>
            <a:r>
              <a:rPr lang="it-IT" dirty="0"/>
              <a:t> \Gamma)</a:t>
            </a:r>
          </a:p>
          <a:p>
            <a:endParaRPr lang="it-IT" dirty="0"/>
          </a:p>
          <a:p>
            <a:r>
              <a:rPr lang="it-IT" dirty="0" err="1"/>
              <a:t>Now</a:t>
            </a:r>
            <a:r>
              <a:rPr lang="it-IT" dirty="0"/>
              <a:t> </a:t>
            </a:r>
            <a:r>
              <a:rPr lang="it-IT" dirty="0" err="1"/>
              <a:t>we</a:t>
            </a:r>
            <a:r>
              <a:rPr lang="it-IT" dirty="0"/>
              <a:t> are ready to </a:t>
            </a:r>
            <a:r>
              <a:rPr lang="it-IT" dirty="0" err="1"/>
              <a:t>write</a:t>
            </a:r>
            <a:r>
              <a:rPr lang="it-IT" dirty="0"/>
              <a:t> down the Level-Set Equation .. Here </a:t>
            </a:r>
            <a:r>
              <a:rPr lang="it-IT" dirty="0" err="1"/>
              <a:t>you</a:t>
            </a:r>
            <a:r>
              <a:rPr lang="it-IT" dirty="0"/>
              <a:t> are … in WRF </a:t>
            </a:r>
            <a:r>
              <a:rPr lang="it-IT" dirty="0" err="1"/>
              <a:t>this</a:t>
            </a:r>
            <a:r>
              <a:rPr lang="it-IT" dirty="0"/>
              <a:t> </a:t>
            </a:r>
            <a:r>
              <a:rPr lang="it-IT" dirty="0" err="1"/>
              <a:t>is</a:t>
            </a:r>
            <a:r>
              <a:rPr lang="it-IT" dirty="0"/>
              <a:t> </a:t>
            </a:r>
            <a:r>
              <a:rPr lang="it-IT" dirty="0" err="1"/>
              <a:t>solved</a:t>
            </a:r>
            <a:r>
              <a:rPr lang="it-IT" dirty="0"/>
              <a:t> </a:t>
            </a:r>
            <a:r>
              <a:rPr lang="it-IT" dirty="0" err="1"/>
              <a:t>numerically</a:t>
            </a:r>
            <a:r>
              <a:rPr lang="it-IT" dirty="0"/>
              <a:t> by a </a:t>
            </a:r>
            <a:r>
              <a:rPr lang="it-IT" dirty="0" err="1"/>
              <a:t>second-order</a:t>
            </a:r>
            <a:r>
              <a:rPr lang="it-IT" dirty="0"/>
              <a:t> </a:t>
            </a:r>
            <a:r>
              <a:rPr lang="it-IT" dirty="0" err="1"/>
              <a:t>Runge-Kutta</a:t>
            </a:r>
            <a:r>
              <a:rPr lang="it-IT" dirty="0"/>
              <a:t> </a:t>
            </a:r>
            <a:r>
              <a:rPr lang="it-IT" dirty="0" err="1"/>
              <a:t>method</a:t>
            </a:r>
            <a:r>
              <a:rPr lang="it-IT" dirty="0"/>
              <a:t> </a:t>
            </a:r>
          </a:p>
          <a:p>
            <a:endParaRPr lang="it-IT" dirty="0"/>
          </a:p>
          <a:p>
            <a:endParaRPr lang="it-IT" dirty="0"/>
          </a:p>
          <a:p>
            <a:endParaRPr lang="it-IT" dirty="0"/>
          </a:p>
        </p:txBody>
      </p:sp>
      <p:sp>
        <p:nvSpPr>
          <p:cNvPr id="4" name="Segnaposto numero diapositiva 3"/>
          <p:cNvSpPr>
            <a:spLocks noGrp="1"/>
          </p:cNvSpPr>
          <p:nvPr>
            <p:ph type="sldNum" sz="quarter" idx="10"/>
          </p:nvPr>
        </p:nvSpPr>
        <p:spPr/>
        <p:txBody>
          <a:bodyPr/>
          <a:lstStyle/>
          <a:p>
            <a:fld id="{6BA604E4-C8D7-9647-82E9-413932935932}" type="slidenum">
              <a:rPr lang="it-IT" smtClean="0"/>
              <a:t>4</a:t>
            </a:fld>
            <a:endParaRPr lang="it-IT" dirty="0"/>
          </a:p>
        </p:txBody>
      </p:sp>
    </p:spTree>
    <p:extLst>
      <p:ext uri="{BB962C8B-B14F-4D97-AF65-F5344CB8AC3E}">
        <p14:creationId xmlns:p14="http://schemas.microsoft.com/office/powerpoint/2010/main" val="3832605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We</a:t>
            </a:r>
            <a:r>
              <a:rPr lang="it-IT" dirty="0"/>
              <a:t> </a:t>
            </a:r>
            <a:r>
              <a:rPr lang="it-IT" dirty="0" err="1"/>
              <a:t>have</a:t>
            </a:r>
            <a:r>
              <a:rPr lang="it-IT" dirty="0"/>
              <a:t> </a:t>
            </a:r>
            <a:r>
              <a:rPr lang="it-IT" dirty="0" err="1"/>
              <a:t>replaced</a:t>
            </a:r>
            <a:r>
              <a:rPr lang="it-IT" dirty="0"/>
              <a:t> the </a:t>
            </a:r>
            <a:r>
              <a:rPr lang="it-IT" dirty="0" err="1"/>
              <a:t>numerical</a:t>
            </a:r>
            <a:r>
              <a:rPr lang="it-IT" dirty="0"/>
              <a:t> </a:t>
            </a:r>
            <a:r>
              <a:rPr lang="it-IT" dirty="0" err="1"/>
              <a:t>solvers</a:t>
            </a:r>
            <a:r>
              <a:rPr lang="it-IT" dirty="0"/>
              <a:t> with a </a:t>
            </a:r>
            <a:r>
              <a:rPr lang="it-IT" dirty="0" err="1"/>
              <a:t>profoundly</a:t>
            </a:r>
            <a:r>
              <a:rPr lang="it-IT" dirty="0"/>
              <a:t> </a:t>
            </a:r>
            <a:r>
              <a:rPr lang="it-IT" dirty="0" err="1"/>
              <a:t>different</a:t>
            </a:r>
            <a:r>
              <a:rPr lang="it-IT" dirty="0"/>
              <a:t> </a:t>
            </a:r>
            <a:r>
              <a:rPr lang="it-IT" dirty="0" err="1"/>
              <a:t>approach</a:t>
            </a:r>
            <a:r>
              <a:rPr lang="it-IT" dirty="0"/>
              <a:t>, by </a:t>
            </a:r>
            <a:r>
              <a:rPr lang="it-IT" dirty="0" err="1"/>
              <a:t>employing</a:t>
            </a:r>
            <a:r>
              <a:rPr lang="it-IT" dirty="0"/>
              <a:t> the </a:t>
            </a:r>
            <a:r>
              <a:rPr lang="it-IT" dirty="0" err="1"/>
              <a:t>recently</a:t>
            </a:r>
            <a:r>
              <a:rPr lang="it-IT" dirty="0"/>
              <a:t> </a:t>
            </a:r>
            <a:r>
              <a:rPr lang="it-IT" dirty="0" err="1"/>
              <a:t>developed</a:t>
            </a:r>
            <a:r>
              <a:rPr lang="it-IT" dirty="0"/>
              <a:t> Julia </a:t>
            </a:r>
            <a:r>
              <a:rPr lang="it-IT" dirty="0" err="1"/>
              <a:t>packages</a:t>
            </a:r>
            <a:r>
              <a:rPr lang="it-IT" dirty="0"/>
              <a:t> </a:t>
            </a:r>
            <a:r>
              <a:rPr lang="it-IT" dirty="0" err="1"/>
              <a:t>NeuralPDE.jl</a:t>
            </a:r>
            <a:r>
              <a:rPr lang="it-IT" dirty="0"/>
              <a:t> and </a:t>
            </a:r>
            <a:r>
              <a:rPr lang="it-IT" dirty="0" err="1"/>
              <a:t>DiffEqFlux.jl</a:t>
            </a:r>
            <a:r>
              <a:rPr lang="it-IT" dirty="0"/>
              <a:t> </a:t>
            </a:r>
            <a:r>
              <a:rPr lang="it-IT" dirty="0" err="1"/>
              <a:t>which</a:t>
            </a:r>
            <a:r>
              <a:rPr lang="it-IT" dirty="0"/>
              <a:t> </a:t>
            </a:r>
            <a:r>
              <a:rPr lang="it-IT" dirty="0" err="1"/>
              <a:t>support</a:t>
            </a:r>
            <a:r>
              <a:rPr lang="it-IT" dirty="0"/>
              <a:t> </a:t>
            </a:r>
            <a:r>
              <a:rPr lang="it-IT" dirty="0" err="1"/>
              <a:t>Physics</a:t>
            </a:r>
            <a:r>
              <a:rPr lang="it-IT" dirty="0"/>
              <a:t> </a:t>
            </a:r>
            <a:r>
              <a:rPr lang="it-IT" dirty="0" err="1"/>
              <a:t>Informed</a:t>
            </a:r>
            <a:r>
              <a:rPr lang="it-IT" dirty="0"/>
              <a:t> </a:t>
            </a:r>
            <a:r>
              <a:rPr lang="it-IT" dirty="0" err="1"/>
              <a:t>Neural</a:t>
            </a:r>
            <a:r>
              <a:rPr lang="it-IT" dirty="0"/>
              <a:t> Networks. </a:t>
            </a:r>
          </a:p>
          <a:p>
            <a:endParaRPr lang="it-IT" dirty="0"/>
          </a:p>
          <a:p>
            <a:r>
              <a:rPr lang="it-IT" dirty="0"/>
              <a:t>The </a:t>
            </a:r>
            <a:r>
              <a:rPr lang="it-IT" dirty="0" err="1"/>
              <a:t>underlying</a:t>
            </a:r>
            <a:r>
              <a:rPr lang="it-IT" dirty="0"/>
              <a:t> </a:t>
            </a:r>
            <a:r>
              <a:rPr lang="it-IT" dirty="0" err="1"/>
              <a:t>architecture</a:t>
            </a:r>
            <a:r>
              <a:rPr lang="it-IT" dirty="0"/>
              <a:t> can be </a:t>
            </a:r>
            <a:r>
              <a:rPr lang="it-IT" dirty="0" err="1"/>
              <a:t>summarized</a:t>
            </a:r>
            <a:r>
              <a:rPr lang="it-IT" dirty="0"/>
              <a:t> by the </a:t>
            </a:r>
            <a:r>
              <a:rPr lang="it-IT" dirty="0" err="1"/>
              <a:t>following</a:t>
            </a:r>
            <a:r>
              <a:rPr lang="it-IT" dirty="0"/>
              <a:t> </a:t>
            </a:r>
            <a:r>
              <a:rPr lang="it-IT" dirty="0" err="1"/>
              <a:t>steps</a:t>
            </a:r>
            <a:r>
              <a:rPr lang="it-IT" dirty="0"/>
              <a:t>. </a:t>
            </a:r>
            <a:r>
              <a:rPr lang="it-IT" dirty="0" err="1"/>
              <a:t>Let’s</a:t>
            </a:r>
            <a:r>
              <a:rPr lang="it-IT" dirty="0"/>
              <a:t> put </a:t>
            </a:r>
            <a:r>
              <a:rPr lang="it-IT" dirty="0" err="1"/>
              <a:t>ourselves</a:t>
            </a:r>
            <a:r>
              <a:rPr lang="it-IT" dirty="0"/>
              <a:t> in the </a:t>
            </a:r>
            <a:r>
              <a:rPr lang="it-IT" dirty="0" err="1"/>
              <a:t>most</a:t>
            </a:r>
            <a:r>
              <a:rPr lang="it-IT" dirty="0"/>
              <a:t> general case, </a:t>
            </a:r>
            <a:r>
              <a:rPr lang="it-IT" dirty="0" err="1"/>
              <a:t>where</a:t>
            </a:r>
            <a:r>
              <a:rPr lang="it-IT" dirty="0"/>
              <a:t> </a:t>
            </a:r>
            <a:r>
              <a:rPr lang="it-IT" dirty="0" err="1"/>
              <a:t>we</a:t>
            </a:r>
            <a:r>
              <a:rPr lang="it-IT" dirty="0"/>
              <a:t> </a:t>
            </a:r>
            <a:r>
              <a:rPr lang="it-IT" dirty="0" err="1"/>
              <a:t>want</a:t>
            </a:r>
            <a:r>
              <a:rPr lang="it-IT" dirty="0"/>
              <a:t> to </a:t>
            </a:r>
            <a:r>
              <a:rPr lang="it-IT" dirty="0" err="1"/>
              <a:t>find</a:t>
            </a:r>
            <a:r>
              <a:rPr lang="it-IT" dirty="0"/>
              <a:t> m+1 target </a:t>
            </a:r>
            <a:r>
              <a:rPr lang="it-IT" dirty="0" err="1"/>
              <a:t>functions</a:t>
            </a:r>
            <a:r>
              <a:rPr lang="it-IT" dirty="0"/>
              <a:t> [u_0, …, </a:t>
            </a:r>
            <a:r>
              <a:rPr lang="it-IT" dirty="0" err="1"/>
              <a:t>u_m</a:t>
            </a:r>
            <a:r>
              <a:rPr lang="it-IT" dirty="0"/>
              <a:t>] </a:t>
            </a:r>
            <a:r>
              <a:rPr lang="it-IT" dirty="0" err="1"/>
              <a:t>which</a:t>
            </a:r>
            <a:r>
              <a:rPr lang="it-IT" dirty="0"/>
              <a:t> </a:t>
            </a:r>
            <a:r>
              <a:rPr lang="it-IT" dirty="0" err="1"/>
              <a:t>satisfy</a:t>
            </a:r>
            <a:r>
              <a:rPr lang="it-IT" dirty="0"/>
              <a:t> a </a:t>
            </a:r>
            <a:r>
              <a:rPr lang="it-IT" dirty="0" err="1"/>
              <a:t>system</a:t>
            </a:r>
            <a:r>
              <a:rPr lang="it-IT" dirty="0"/>
              <a:t> of </a:t>
            </a:r>
            <a:r>
              <a:rPr lang="it-IT" dirty="0" err="1"/>
              <a:t>n</a:t>
            </a:r>
            <a:r>
              <a:rPr lang="it-IT" dirty="0"/>
              <a:t> </a:t>
            </a:r>
            <a:r>
              <a:rPr lang="it-IT" dirty="0" err="1"/>
              <a:t>PDEs</a:t>
            </a:r>
            <a:r>
              <a:rPr lang="it-IT" dirty="0"/>
              <a:t>. </a:t>
            </a:r>
            <a:r>
              <a:rPr lang="it-IT" dirty="0" err="1"/>
              <a:t>We</a:t>
            </a:r>
            <a:r>
              <a:rPr lang="it-IT" dirty="0"/>
              <a:t> first </a:t>
            </a:r>
            <a:r>
              <a:rPr lang="it-IT" dirty="0" err="1"/>
              <a:t>construct</a:t>
            </a:r>
            <a:r>
              <a:rPr lang="it-IT" dirty="0"/>
              <a:t> a surrogate </a:t>
            </a:r>
            <a:r>
              <a:rPr lang="it-IT" dirty="0" err="1"/>
              <a:t>solution</a:t>
            </a:r>
            <a:r>
              <a:rPr lang="it-IT" dirty="0"/>
              <a:t> to u(x) </a:t>
            </a:r>
            <a:r>
              <a:rPr lang="it-IT" dirty="0" err="1"/>
              <a:t>as</a:t>
            </a:r>
            <a:r>
              <a:rPr lang="it-IT" dirty="0"/>
              <a:t> a </a:t>
            </a:r>
            <a:r>
              <a:rPr lang="it-IT" dirty="0" err="1"/>
              <a:t>neural</a:t>
            </a:r>
            <a:r>
              <a:rPr lang="it-IT" dirty="0"/>
              <a:t> network </a:t>
            </a:r>
            <a:r>
              <a:rPr lang="it-IT" dirty="0" err="1"/>
              <a:t>u_hat</a:t>
            </a:r>
            <a:r>
              <a:rPr lang="it-IT" dirty="0"/>
              <a:t>(x;\theta) with </a:t>
            </a:r>
            <a:r>
              <a:rPr lang="it-IT" dirty="0" err="1"/>
              <a:t>n</a:t>
            </a:r>
            <a:r>
              <a:rPr lang="it-IT" dirty="0"/>
              <a:t> </a:t>
            </a:r>
            <a:r>
              <a:rPr lang="it-IT" dirty="0" err="1"/>
              <a:t>inputs</a:t>
            </a:r>
            <a:r>
              <a:rPr lang="it-IT" dirty="0"/>
              <a:t> and </a:t>
            </a:r>
            <a:r>
              <a:rPr lang="it-IT" dirty="0" err="1"/>
              <a:t>outputs</a:t>
            </a:r>
            <a:r>
              <a:rPr lang="it-IT" dirty="0"/>
              <a:t> and </a:t>
            </a:r>
            <a:r>
              <a:rPr lang="it-IT" dirty="0" err="1"/>
              <a:t>parameters</a:t>
            </a:r>
            <a:r>
              <a:rPr lang="it-IT" dirty="0"/>
              <a:t> \theta; </a:t>
            </a:r>
            <a:r>
              <a:rPr lang="it-IT" dirty="0" err="1"/>
              <a:t>since</a:t>
            </a:r>
            <a:r>
              <a:rPr lang="it-IT" dirty="0"/>
              <a:t> a </a:t>
            </a:r>
            <a:r>
              <a:rPr lang="it-IT" dirty="0" err="1"/>
              <a:t>neural</a:t>
            </a:r>
            <a:r>
              <a:rPr lang="it-IT" dirty="0"/>
              <a:t> network </a:t>
            </a:r>
            <a:r>
              <a:rPr lang="it-IT" dirty="0" err="1"/>
              <a:t>is</a:t>
            </a:r>
            <a:r>
              <a:rPr lang="it-IT" dirty="0"/>
              <a:t> </a:t>
            </a:r>
            <a:r>
              <a:rPr lang="it-IT" dirty="0" err="1"/>
              <a:t>mathematically</a:t>
            </a:r>
            <a:r>
              <a:rPr lang="it-IT" dirty="0"/>
              <a:t> a composite </a:t>
            </a:r>
            <a:r>
              <a:rPr lang="it-IT" dirty="0" err="1"/>
              <a:t>function</a:t>
            </a:r>
            <a:r>
              <a:rPr lang="it-IT" dirty="0"/>
              <a:t>, the </a:t>
            </a:r>
            <a:r>
              <a:rPr lang="it-IT" dirty="0" err="1"/>
              <a:t>derivaties</a:t>
            </a:r>
            <a:r>
              <a:rPr lang="it-IT" dirty="0"/>
              <a:t> of u with </a:t>
            </a:r>
            <a:r>
              <a:rPr lang="it-IT" dirty="0" err="1"/>
              <a:t>respect</a:t>
            </a:r>
            <a:r>
              <a:rPr lang="it-IT" dirty="0"/>
              <a:t> to </a:t>
            </a:r>
            <a:r>
              <a:rPr lang="it-IT" dirty="0" err="1"/>
              <a:t>its</a:t>
            </a:r>
            <a:r>
              <a:rPr lang="it-IT" dirty="0"/>
              <a:t> input can be </a:t>
            </a:r>
            <a:r>
              <a:rPr lang="it-IT" dirty="0" err="1"/>
              <a:t>evaluated</a:t>
            </a:r>
            <a:r>
              <a:rPr lang="it-IT" dirty="0"/>
              <a:t> by </a:t>
            </a:r>
            <a:r>
              <a:rPr lang="it-IT" dirty="0" err="1"/>
              <a:t>applying</a:t>
            </a:r>
            <a:r>
              <a:rPr lang="it-IT" dirty="0"/>
              <a:t> the </a:t>
            </a:r>
            <a:r>
              <a:rPr lang="it-IT" dirty="0" err="1"/>
              <a:t>chain</a:t>
            </a:r>
            <a:r>
              <a:rPr lang="it-IT" dirty="0"/>
              <a:t> </a:t>
            </a:r>
            <a:r>
              <a:rPr lang="it-IT" dirty="0" err="1"/>
              <a:t>rule</a:t>
            </a:r>
            <a:r>
              <a:rPr lang="it-IT" dirty="0"/>
              <a:t> for </a:t>
            </a:r>
            <a:r>
              <a:rPr lang="it-IT" dirty="0" err="1"/>
              <a:t>differentiating</a:t>
            </a:r>
            <a:r>
              <a:rPr lang="it-IT" dirty="0"/>
              <a:t> </a:t>
            </a:r>
            <a:r>
              <a:rPr lang="it-IT" dirty="0" err="1"/>
              <a:t>compositions</a:t>
            </a:r>
            <a:r>
              <a:rPr lang="it-IT" dirty="0"/>
              <a:t> of </a:t>
            </a:r>
            <a:r>
              <a:rPr lang="it-IT" dirty="0" err="1"/>
              <a:t>functions</a:t>
            </a:r>
            <a:r>
              <a:rPr lang="it-IT" dirty="0"/>
              <a:t> </a:t>
            </a:r>
            <a:r>
              <a:rPr lang="it-IT" dirty="0" err="1"/>
              <a:t>using</a:t>
            </a:r>
            <a:r>
              <a:rPr lang="it-IT" dirty="0"/>
              <a:t> </a:t>
            </a:r>
            <a:r>
              <a:rPr lang="it-IT" dirty="0" err="1"/>
              <a:t>automatic</a:t>
            </a:r>
            <a:r>
              <a:rPr lang="it-IT" dirty="0"/>
              <a:t> </a:t>
            </a:r>
            <a:r>
              <a:rPr lang="it-IT" dirty="0" err="1"/>
              <a:t>differentiation</a:t>
            </a:r>
            <a:r>
              <a:rPr lang="it-IT" dirty="0"/>
              <a:t> (AD). </a:t>
            </a:r>
            <a:br>
              <a:rPr lang="it-IT" dirty="0"/>
            </a:br>
            <a:endParaRPr lang="it-IT" dirty="0"/>
          </a:p>
          <a:p>
            <a:r>
              <a:rPr lang="it-IT" dirty="0" err="1"/>
              <a:t>Then</a:t>
            </a:r>
            <a:r>
              <a:rPr lang="it-IT" dirty="0"/>
              <a:t> </a:t>
            </a:r>
            <a:r>
              <a:rPr lang="it-IT" dirty="0" err="1"/>
              <a:t>we</a:t>
            </a:r>
            <a:r>
              <a:rPr lang="it-IT" dirty="0"/>
              <a:t> </a:t>
            </a:r>
            <a:r>
              <a:rPr lang="it-IT" dirty="0" err="1"/>
              <a:t>need</a:t>
            </a:r>
            <a:r>
              <a:rPr lang="it-IT" dirty="0"/>
              <a:t> to </a:t>
            </a:r>
            <a:r>
              <a:rPr lang="it-IT" dirty="0" err="1"/>
              <a:t>define</a:t>
            </a:r>
            <a:r>
              <a:rPr lang="it-IT" dirty="0"/>
              <a:t> a </a:t>
            </a:r>
            <a:r>
              <a:rPr lang="it-IT" dirty="0" err="1"/>
              <a:t>loss</a:t>
            </a:r>
            <a:r>
              <a:rPr lang="it-IT" dirty="0"/>
              <a:t> </a:t>
            </a:r>
            <a:r>
              <a:rPr lang="it-IT" dirty="0" err="1"/>
              <a:t>function</a:t>
            </a:r>
            <a:r>
              <a:rPr lang="it-IT" dirty="0"/>
              <a:t> in </a:t>
            </a:r>
            <a:r>
              <a:rPr lang="it-IT" dirty="0" err="1"/>
              <a:t>order</a:t>
            </a:r>
            <a:r>
              <a:rPr lang="it-IT" dirty="0"/>
              <a:t> to </a:t>
            </a:r>
            <a:r>
              <a:rPr lang="it-IT" dirty="0" err="1"/>
              <a:t>calculate</a:t>
            </a:r>
            <a:r>
              <a:rPr lang="it-IT" dirty="0"/>
              <a:t> the </a:t>
            </a:r>
            <a:r>
              <a:rPr lang="it-IT" dirty="0" err="1"/>
              <a:t>discrepancy</a:t>
            </a:r>
            <a:r>
              <a:rPr lang="it-IT" dirty="0"/>
              <a:t> </a:t>
            </a:r>
            <a:r>
              <a:rPr lang="it-IT" dirty="0" err="1"/>
              <a:t>between</a:t>
            </a:r>
            <a:r>
              <a:rPr lang="it-IT" dirty="0"/>
              <a:t> </a:t>
            </a:r>
            <a:r>
              <a:rPr lang="it-IT" dirty="0" err="1"/>
              <a:t>u_s</a:t>
            </a:r>
            <a:r>
              <a:rPr lang="it-IT" dirty="0"/>
              <a:t> and the </a:t>
            </a:r>
            <a:r>
              <a:rPr lang="it-IT" dirty="0" err="1"/>
              <a:t>outputs</a:t>
            </a:r>
            <a:r>
              <a:rPr lang="it-IT" dirty="0"/>
              <a:t> of the </a:t>
            </a:r>
            <a:r>
              <a:rPr lang="it-IT" dirty="0" err="1"/>
              <a:t>neural</a:t>
            </a:r>
            <a:r>
              <a:rPr lang="it-IT" dirty="0"/>
              <a:t> network, </a:t>
            </a:r>
            <a:r>
              <a:rPr lang="it-IT" dirty="0" err="1"/>
              <a:t>this</a:t>
            </a:r>
            <a:r>
              <a:rPr lang="it-IT" dirty="0"/>
              <a:t> </a:t>
            </a:r>
            <a:r>
              <a:rPr lang="it-IT" dirty="0" err="1"/>
              <a:t>is</a:t>
            </a:r>
            <a:r>
              <a:rPr lang="it-IT" dirty="0"/>
              <a:t> </a:t>
            </a:r>
            <a:r>
              <a:rPr lang="it-IT" dirty="0" err="1"/>
              <a:t>where</a:t>
            </a:r>
            <a:r>
              <a:rPr lang="it-IT" dirty="0"/>
              <a:t> </a:t>
            </a:r>
            <a:r>
              <a:rPr lang="it-IT" dirty="0" err="1"/>
              <a:t>we</a:t>
            </a:r>
            <a:r>
              <a:rPr lang="it-IT" dirty="0"/>
              <a:t> force </a:t>
            </a:r>
            <a:r>
              <a:rPr lang="it-IT" dirty="0" err="1"/>
              <a:t>our</a:t>
            </a:r>
            <a:r>
              <a:rPr lang="it-IT" dirty="0"/>
              <a:t> network to </a:t>
            </a:r>
            <a:r>
              <a:rPr lang="it-IT" dirty="0" err="1"/>
              <a:t>satisfy</a:t>
            </a:r>
            <a:r>
              <a:rPr lang="it-IT" dirty="0"/>
              <a:t> the </a:t>
            </a:r>
            <a:r>
              <a:rPr lang="it-IT" dirty="0" err="1"/>
              <a:t>physics</a:t>
            </a:r>
            <a:r>
              <a:rPr lang="it-IT" dirty="0"/>
              <a:t> </a:t>
            </a:r>
            <a:r>
              <a:rPr lang="it-IT" dirty="0" err="1"/>
              <a:t>imposed</a:t>
            </a:r>
            <a:r>
              <a:rPr lang="it-IT" dirty="0"/>
              <a:t> by the </a:t>
            </a:r>
            <a:r>
              <a:rPr lang="it-IT" dirty="0" err="1"/>
              <a:t>PDEs</a:t>
            </a:r>
            <a:r>
              <a:rPr lang="it-IT"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The </a:t>
            </a:r>
            <a:r>
              <a:rPr lang="it-IT" dirty="0" err="1"/>
              <a:t>loss</a:t>
            </a:r>
            <a:r>
              <a:rPr lang="it-IT" dirty="0"/>
              <a:t> </a:t>
            </a:r>
            <a:r>
              <a:rPr lang="it-IT" dirty="0" err="1"/>
              <a:t>function</a:t>
            </a:r>
            <a:r>
              <a:rPr lang="it-IT" dirty="0"/>
              <a:t> </a:t>
            </a:r>
            <a:r>
              <a:rPr lang="it-IT" dirty="0" err="1"/>
              <a:t>is</a:t>
            </a:r>
            <a:r>
              <a:rPr lang="it-IT" dirty="0"/>
              <a:t> made up of </a:t>
            </a:r>
            <a:r>
              <a:rPr lang="it-IT" dirty="0" err="1"/>
              <a:t>two</a:t>
            </a:r>
            <a:r>
              <a:rPr lang="it-IT" dirty="0"/>
              <a:t> </a:t>
            </a:r>
            <a:r>
              <a:rPr lang="it-IT" dirty="0" err="1"/>
              <a:t>parts</a:t>
            </a:r>
            <a:r>
              <a:rPr lang="it-IT" dirty="0"/>
              <a:t>: the </a:t>
            </a:r>
            <a:r>
              <a:rPr lang="it-IT" dirty="0" err="1"/>
              <a:t>former</a:t>
            </a:r>
            <a:r>
              <a:rPr lang="it-IT" dirty="0"/>
              <a:t> </a:t>
            </a:r>
            <a:r>
              <a:rPr lang="it-IT" dirty="0" err="1"/>
              <a:t>minimizing</a:t>
            </a:r>
            <a:r>
              <a:rPr lang="it-IT" dirty="0"/>
              <a:t> the L^2 </a:t>
            </a:r>
            <a:r>
              <a:rPr lang="it-IT" dirty="0" err="1"/>
              <a:t>norm</a:t>
            </a:r>
            <a:r>
              <a:rPr lang="it-IT" dirty="0"/>
              <a:t> </a:t>
            </a:r>
            <a:r>
              <a:rPr lang="it-IT" dirty="0" err="1"/>
              <a:t>referred</a:t>
            </a:r>
            <a:r>
              <a:rPr lang="it-IT" dirty="0"/>
              <a:t> to the PDE </a:t>
            </a:r>
            <a:r>
              <a:rPr lang="it-IT" dirty="0" err="1"/>
              <a:t>definition</a:t>
            </a:r>
            <a:r>
              <a:rPr lang="it-IT" dirty="0"/>
              <a:t> and the </a:t>
            </a:r>
            <a:r>
              <a:rPr lang="it-IT" dirty="0" err="1"/>
              <a:t>latter</a:t>
            </a:r>
            <a:r>
              <a:rPr lang="it-IT" dirty="0"/>
              <a:t> </a:t>
            </a:r>
            <a:r>
              <a:rPr lang="it-IT" dirty="0" err="1"/>
              <a:t>minimizing</a:t>
            </a:r>
            <a:r>
              <a:rPr lang="it-IT" dirty="0"/>
              <a:t> the L^2 </a:t>
            </a:r>
            <a:r>
              <a:rPr lang="it-IT" dirty="0" err="1"/>
              <a:t>between</a:t>
            </a:r>
            <a:r>
              <a:rPr lang="it-IT" dirty="0"/>
              <a:t> the </a:t>
            </a:r>
            <a:r>
              <a:rPr lang="it-IT" dirty="0" err="1"/>
              <a:t>boundary</a:t>
            </a:r>
            <a:r>
              <a:rPr lang="it-IT" dirty="0"/>
              <a:t> </a:t>
            </a:r>
            <a:r>
              <a:rPr lang="it-IT" dirty="0" err="1"/>
              <a:t>condition</a:t>
            </a:r>
            <a:r>
              <a:rPr lang="it-IT" dirty="0"/>
              <a:t> and the </a:t>
            </a:r>
            <a:r>
              <a:rPr lang="it-IT" dirty="0" err="1"/>
              <a:t>solution</a:t>
            </a:r>
            <a:r>
              <a:rPr lang="it-IT" dirty="0"/>
              <a:t> </a:t>
            </a:r>
            <a:r>
              <a:rPr lang="it-IT" dirty="0" err="1"/>
              <a:t>evaluated</a:t>
            </a:r>
            <a:r>
              <a:rPr lang="it-IT" dirty="0"/>
              <a:t> </a:t>
            </a:r>
            <a:r>
              <a:rPr lang="it-IT" dirty="0" err="1"/>
              <a:t>at</a:t>
            </a:r>
            <a:r>
              <a:rPr lang="it-IT" dirty="0"/>
              <a:t> the </a:t>
            </a:r>
            <a:r>
              <a:rPr lang="it-IT" dirty="0" err="1"/>
              <a:t>boundary</a:t>
            </a:r>
            <a:r>
              <a:rPr lang="it-IT"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The last </a:t>
            </a:r>
            <a:r>
              <a:rPr lang="it-IT" dirty="0" err="1"/>
              <a:t>step</a:t>
            </a:r>
            <a:r>
              <a:rPr lang="it-IT" dirty="0"/>
              <a:t> </a:t>
            </a:r>
            <a:r>
              <a:rPr lang="it-IT" dirty="0" err="1"/>
              <a:t>is</a:t>
            </a:r>
            <a:r>
              <a:rPr lang="it-IT" dirty="0"/>
              <a:t> to </a:t>
            </a:r>
            <a:r>
              <a:rPr lang="it-IT" dirty="0" err="1"/>
              <a:t>train</a:t>
            </a:r>
            <a:r>
              <a:rPr lang="it-IT" dirty="0"/>
              <a:t> the </a:t>
            </a:r>
            <a:r>
              <a:rPr lang="it-IT" dirty="0" err="1"/>
              <a:t>neural</a:t>
            </a:r>
            <a:r>
              <a:rPr lang="it-IT" dirty="0"/>
              <a:t>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It</a:t>
            </a:r>
            <a:r>
              <a:rPr lang="it-IT" dirty="0"/>
              <a:t> </a:t>
            </a:r>
            <a:r>
              <a:rPr lang="it-IT" dirty="0" err="1"/>
              <a:t>is</a:t>
            </a:r>
            <a:r>
              <a:rPr lang="it-IT" dirty="0"/>
              <a:t> </a:t>
            </a:r>
            <a:r>
              <a:rPr lang="it-IT" dirty="0" err="1"/>
              <a:t>straightforward</a:t>
            </a:r>
            <a:r>
              <a:rPr lang="it-IT" dirty="0"/>
              <a:t> </a:t>
            </a:r>
            <a:r>
              <a:rPr lang="it-IT" dirty="0" err="1"/>
              <a:t>that</a:t>
            </a:r>
            <a:r>
              <a:rPr lang="it-IT" dirty="0"/>
              <a:t> </a:t>
            </a:r>
            <a:r>
              <a:rPr lang="it-IT" dirty="0" err="1"/>
              <a:t>minimizing</a:t>
            </a:r>
            <a:r>
              <a:rPr lang="it-IT" dirty="0"/>
              <a:t> the </a:t>
            </a:r>
            <a:r>
              <a:rPr lang="it-IT" dirty="0" err="1"/>
              <a:t>loss</a:t>
            </a:r>
            <a:r>
              <a:rPr lang="it-IT" dirty="0"/>
              <a:t> </a:t>
            </a:r>
            <a:r>
              <a:rPr lang="it-IT" dirty="0" err="1"/>
              <a:t>function</a:t>
            </a:r>
            <a:r>
              <a:rPr lang="it-IT" dirty="0"/>
              <a:t> </a:t>
            </a:r>
            <a:r>
              <a:rPr lang="it-IT" dirty="0" err="1"/>
              <a:t>means</a:t>
            </a:r>
            <a:r>
              <a:rPr lang="it-IT" dirty="0"/>
              <a:t> </a:t>
            </a:r>
            <a:r>
              <a:rPr lang="it-IT" dirty="0" err="1"/>
              <a:t>solving</a:t>
            </a:r>
            <a:r>
              <a:rPr lang="it-IT" dirty="0"/>
              <a:t> the </a:t>
            </a:r>
            <a:r>
              <a:rPr lang="it-IT" dirty="0" err="1"/>
              <a:t>equations</a:t>
            </a:r>
            <a:r>
              <a:rPr lang="it-IT" dirty="0"/>
              <a:t>, </a:t>
            </a:r>
            <a:r>
              <a:rPr lang="it-IT" dirty="0" err="1"/>
              <a:t>since</a:t>
            </a:r>
            <a:r>
              <a:rPr lang="it-IT" dirty="0"/>
              <a:t> </a:t>
            </a:r>
            <a:r>
              <a:rPr lang="it-IT" dirty="0" err="1"/>
              <a:t>we</a:t>
            </a:r>
            <a:r>
              <a:rPr lang="it-IT" dirty="0"/>
              <a:t> are </a:t>
            </a:r>
            <a:r>
              <a:rPr lang="it-IT" dirty="0" err="1"/>
              <a:t>approximating</a:t>
            </a:r>
            <a:r>
              <a:rPr lang="it-IT" dirty="0"/>
              <a:t> </a:t>
            </a:r>
            <a:r>
              <a:rPr lang="it-IT" dirty="0" err="1"/>
              <a:t>our</a:t>
            </a:r>
            <a:r>
              <a:rPr lang="it-IT" dirty="0"/>
              <a:t> target </a:t>
            </a:r>
            <a:r>
              <a:rPr lang="it-IT" dirty="0" err="1"/>
              <a:t>functions</a:t>
            </a:r>
            <a:r>
              <a:rPr lang="it-IT" dirty="0"/>
              <a:t> with </a:t>
            </a:r>
            <a:r>
              <a:rPr lang="it-IT" dirty="0" err="1"/>
              <a:t>u_hat</a:t>
            </a:r>
            <a:r>
              <a:rPr lang="it-IT" dirty="0"/>
              <a:t> </a:t>
            </a:r>
            <a:r>
              <a:rPr lang="it-IT" dirty="0" err="1"/>
              <a:t>better</a:t>
            </a:r>
            <a:r>
              <a:rPr lang="it-IT" dirty="0"/>
              <a:t> and  </a:t>
            </a:r>
            <a:r>
              <a:rPr lang="it-IT" dirty="0" err="1"/>
              <a:t>better</a:t>
            </a:r>
            <a:r>
              <a:rPr lang="it-IT" dirty="0"/>
              <a:t> </a:t>
            </a:r>
          </a:p>
          <a:p>
            <a:br>
              <a:rPr lang="it-IT" dirty="0"/>
            </a:br>
            <a:r>
              <a:rPr lang="it-IT" dirty="0"/>
              <a:t>The </a:t>
            </a:r>
            <a:r>
              <a:rPr lang="it-IT" dirty="0" err="1"/>
              <a:t>key</a:t>
            </a:r>
            <a:r>
              <a:rPr lang="it-IT" dirty="0"/>
              <a:t> </a:t>
            </a:r>
            <a:r>
              <a:rPr lang="it-IT" dirty="0" err="1"/>
              <a:t>point</a:t>
            </a:r>
            <a:r>
              <a:rPr lang="it-IT" dirty="0"/>
              <a:t> </a:t>
            </a:r>
            <a:r>
              <a:rPr lang="it-IT" dirty="0" err="1"/>
              <a:t>is</a:t>
            </a:r>
            <a:r>
              <a:rPr lang="it-IT" dirty="0"/>
              <a:t> </a:t>
            </a:r>
            <a:r>
              <a:rPr lang="it-IT" dirty="0" err="1"/>
              <a:t>that</a:t>
            </a:r>
            <a:r>
              <a:rPr lang="it-IT" dirty="0"/>
              <a:t> </a:t>
            </a:r>
            <a:r>
              <a:rPr lang="it-IT" dirty="0" err="1"/>
              <a:t>it</a:t>
            </a:r>
            <a:r>
              <a:rPr lang="it-IT" dirty="0"/>
              <a:t> </a:t>
            </a:r>
            <a:r>
              <a:rPr lang="it-IT" dirty="0" err="1"/>
              <a:t>converts</a:t>
            </a:r>
            <a:r>
              <a:rPr lang="it-IT" dirty="0"/>
              <a:t> an </a:t>
            </a:r>
            <a:r>
              <a:rPr lang="it-IT" dirty="0" err="1"/>
              <a:t>integration</a:t>
            </a:r>
            <a:r>
              <a:rPr lang="it-IT" dirty="0"/>
              <a:t> </a:t>
            </a:r>
            <a:r>
              <a:rPr lang="it-IT" dirty="0" err="1"/>
              <a:t>problem</a:t>
            </a:r>
            <a:r>
              <a:rPr lang="it-IT" dirty="0"/>
              <a:t> </a:t>
            </a:r>
            <a:r>
              <a:rPr lang="it-IT" dirty="0" err="1"/>
              <a:t>into</a:t>
            </a:r>
            <a:r>
              <a:rPr lang="it-IT" dirty="0"/>
              <a:t> a mere </a:t>
            </a:r>
            <a:r>
              <a:rPr lang="it-IT" dirty="0" err="1"/>
              <a:t>minimization</a:t>
            </a:r>
            <a:r>
              <a:rPr lang="it-IT" dirty="0"/>
              <a:t> task and </a:t>
            </a:r>
            <a:r>
              <a:rPr lang="it-IT" dirty="0" err="1"/>
              <a:t>it</a:t>
            </a:r>
            <a:r>
              <a:rPr lang="it-IT" dirty="0"/>
              <a:t> </a:t>
            </a:r>
            <a:r>
              <a:rPr lang="it-IT" dirty="0" err="1"/>
              <a:t>does</a:t>
            </a:r>
            <a:r>
              <a:rPr lang="it-IT" dirty="0"/>
              <a:t> </a:t>
            </a:r>
            <a:r>
              <a:rPr lang="it-IT" dirty="0" err="1"/>
              <a:t>not</a:t>
            </a:r>
            <a:r>
              <a:rPr lang="it-IT" dirty="0"/>
              <a:t> </a:t>
            </a:r>
            <a:r>
              <a:rPr lang="it-IT" dirty="0" err="1"/>
              <a:t>need</a:t>
            </a:r>
            <a:r>
              <a:rPr lang="it-IT" dirty="0"/>
              <a:t> data to </a:t>
            </a:r>
            <a:r>
              <a:rPr lang="it-IT" dirty="0" err="1"/>
              <a:t>train</a:t>
            </a:r>
            <a:r>
              <a:rPr lang="it-IT" dirty="0"/>
              <a:t>, </a:t>
            </a:r>
            <a:r>
              <a:rPr lang="it-IT" dirty="0" err="1"/>
              <a:t>because</a:t>
            </a:r>
            <a:r>
              <a:rPr lang="it-IT" dirty="0"/>
              <a:t> </a:t>
            </a:r>
            <a:r>
              <a:rPr lang="it-IT" dirty="0" err="1"/>
              <a:t>it</a:t>
            </a:r>
            <a:r>
              <a:rPr lang="it-IT" dirty="0"/>
              <a:t> </a:t>
            </a:r>
            <a:r>
              <a:rPr lang="it-IT" dirty="0" err="1"/>
              <a:t>is</a:t>
            </a:r>
            <a:r>
              <a:rPr lang="it-IT" dirty="0"/>
              <a:t> </a:t>
            </a:r>
            <a:r>
              <a:rPr lang="it-IT" dirty="0" err="1"/>
              <a:t>trained</a:t>
            </a:r>
            <a:r>
              <a:rPr lang="it-IT" dirty="0"/>
              <a:t> on the </a:t>
            </a:r>
            <a:r>
              <a:rPr lang="it-IT" dirty="0" err="1"/>
              <a:t>PDEs</a:t>
            </a:r>
            <a:r>
              <a:rPr lang="it-IT" dirty="0"/>
              <a:t> </a:t>
            </a:r>
            <a:r>
              <a:rPr lang="it-IT" dirty="0" err="1"/>
              <a:t>themselves</a:t>
            </a:r>
            <a:br>
              <a:rPr lang="it-IT" dirty="0"/>
            </a:br>
            <a:br>
              <a:rPr lang="it-IT" dirty="0"/>
            </a:br>
            <a:r>
              <a:rPr lang="it-IT" dirty="0"/>
              <a:t>The </a:t>
            </a:r>
            <a:r>
              <a:rPr lang="it-IT" dirty="0" err="1"/>
              <a:t>resulting</a:t>
            </a:r>
            <a:r>
              <a:rPr lang="it-IT" dirty="0"/>
              <a:t> </a:t>
            </a:r>
            <a:r>
              <a:rPr lang="it-IT" dirty="0" err="1"/>
              <a:t>neural</a:t>
            </a:r>
            <a:r>
              <a:rPr lang="it-IT" dirty="0"/>
              <a:t> network </a:t>
            </a:r>
            <a:r>
              <a:rPr lang="it-IT" dirty="0" err="1"/>
              <a:t>form</a:t>
            </a:r>
            <a:r>
              <a:rPr lang="it-IT" dirty="0"/>
              <a:t> a new </a:t>
            </a:r>
            <a:r>
              <a:rPr lang="it-IT" dirty="0" err="1"/>
              <a:t>class</a:t>
            </a:r>
            <a:r>
              <a:rPr lang="it-IT" dirty="0"/>
              <a:t> of </a:t>
            </a:r>
            <a:r>
              <a:rPr lang="it-IT" dirty="0" err="1"/>
              <a:t>universal</a:t>
            </a:r>
            <a:r>
              <a:rPr lang="it-IT" dirty="0"/>
              <a:t> </a:t>
            </a:r>
            <a:r>
              <a:rPr lang="it-IT" dirty="0" err="1"/>
              <a:t>function</a:t>
            </a:r>
            <a:r>
              <a:rPr lang="it-IT" dirty="0"/>
              <a:t> </a:t>
            </a:r>
            <a:r>
              <a:rPr lang="it-IT" dirty="0" err="1"/>
              <a:t>approximators</a:t>
            </a:r>
            <a:r>
              <a:rPr lang="it-IT" dirty="0"/>
              <a:t> </a:t>
            </a:r>
            <a:r>
              <a:rPr lang="it-IT" dirty="0" err="1"/>
              <a:t>that</a:t>
            </a:r>
            <a:r>
              <a:rPr lang="it-IT" dirty="0"/>
              <a:t> </a:t>
            </a:r>
            <a:r>
              <a:rPr lang="it-IT" dirty="0" err="1"/>
              <a:t>naturally</a:t>
            </a:r>
            <a:r>
              <a:rPr lang="it-IT" dirty="0"/>
              <a:t> </a:t>
            </a:r>
            <a:r>
              <a:rPr lang="it-IT" dirty="0" err="1"/>
              <a:t>encodes</a:t>
            </a:r>
            <a:r>
              <a:rPr lang="it-IT" dirty="0"/>
              <a:t> </a:t>
            </a:r>
            <a:r>
              <a:rPr lang="it-IT" dirty="0" err="1"/>
              <a:t>any</a:t>
            </a:r>
            <a:r>
              <a:rPr lang="it-IT" dirty="0"/>
              <a:t> </a:t>
            </a:r>
            <a:r>
              <a:rPr lang="it-IT" dirty="0" err="1"/>
              <a:t>underlying</a:t>
            </a:r>
            <a:r>
              <a:rPr lang="it-IT" dirty="0"/>
              <a:t> </a:t>
            </a:r>
            <a:r>
              <a:rPr lang="it-IT" dirty="0" err="1"/>
              <a:t>physical</a:t>
            </a:r>
            <a:r>
              <a:rPr lang="it-IT" dirty="0"/>
              <a:t> </a:t>
            </a:r>
            <a:r>
              <a:rPr lang="it-IT" dirty="0" err="1"/>
              <a:t>laws</a:t>
            </a:r>
            <a:r>
              <a:rPr lang="it-IT" dirty="0"/>
              <a:t> </a:t>
            </a:r>
            <a:r>
              <a:rPr lang="it-IT" dirty="0" err="1"/>
              <a:t>as</a:t>
            </a:r>
            <a:r>
              <a:rPr lang="it-IT" dirty="0"/>
              <a:t> </a:t>
            </a:r>
            <a:r>
              <a:rPr lang="it-IT" dirty="0" err="1"/>
              <a:t>prior</a:t>
            </a:r>
            <a:r>
              <a:rPr lang="it-IT" dirty="0"/>
              <a:t> information</a:t>
            </a:r>
          </a:p>
          <a:p>
            <a:endParaRPr lang="it-IT" dirty="0"/>
          </a:p>
        </p:txBody>
      </p:sp>
      <p:sp>
        <p:nvSpPr>
          <p:cNvPr id="4" name="Segnaposto numero diapositiva 3"/>
          <p:cNvSpPr>
            <a:spLocks noGrp="1"/>
          </p:cNvSpPr>
          <p:nvPr>
            <p:ph type="sldNum" sz="quarter" idx="10"/>
          </p:nvPr>
        </p:nvSpPr>
        <p:spPr/>
        <p:txBody>
          <a:bodyPr/>
          <a:lstStyle/>
          <a:p>
            <a:fld id="{6BA604E4-C8D7-9647-82E9-413932935932}" type="slidenum">
              <a:rPr lang="it-IT" smtClean="0"/>
              <a:t>5</a:t>
            </a:fld>
            <a:endParaRPr lang="it-IT" dirty="0"/>
          </a:p>
        </p:txBody>
      </p:sp>
    </p:spTree>
    <p:extLst>
      <p:ext uri="{BB962C8B-B14F-4D97-AF65-F5344CB8AC3E}">
        <p14:creationId xmlns:p14="http://schemas.microsoft.com/office/powerpoint/2010/main" val="171927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It</a:t>
            </a:r>
            <a:r>
              <a:rPr lang="it-IT" dirty="0"/>
              <a:t> </a:t>
            </a:r>
            <a:r>
              <a:rPr lang="it-IT" dirty="0" err="1"/>
              <a:t>is</a:t>
            </a:r>
            <a:r>
              <a:rPr lang="it-IT" dirty="0"/>
              <a:t> a </a:t>
            </a:r>
            <a:r>
              <a:rPr lang="it-IT" dirty="0" err="1"/>
              <a:t>simple</a:t>
            </a:r>
            <a:r>
              <a:rPr lang="it-IT" dirty="0"/>
              <a:t> case, </a:t>
            </a:r>
            <a:r>
              <a:rPr lang="it-IT" dirty="0" err="1"/>
              <a:t>where</a:t>
            </a:r>
            <a:r>
              <a:rPr lang="it-IT" dirty="0"/>
              <a:t> </a:t>
            </a:r>
            <a:r>
              <a:rPr lang="it-IT" dirty="0" err="1"/>
              <a:t>we</a:t>
            </a:r>
            <a:r>
              <a:rPr lang="it-IT" dirty="0"/>
              <a:t> </a:t>
            </a:r>
            <a:r>
              <a:rPr lang="it-IT" dirty="0" err="1"/>
              <a:t>have</a:t>
            </a:r>
            <a:r>
              <a:rPr lang="it-IT" dirty="0"/>
              <a:t> </a:t>
            </a:r>
            <a:r>
              <a:rPr lang="it-IT" dirty="0" err="1"/>
              <a:t>only</a:t>
            </a:r>
            <a:r>
              <a:rPr lang="it-IT" dirty="0"/>
              <a:t> </a:t>
            </a:r>
            <a:r>
              <a:rPr lang="it-IT" dirty="0" err="1"/>
              <a:t>one</a:t>
            </a:r>
            <a:r>
              <a:rPr lang="it-IT" dirty="0"/>
              <a:t> </a:t>
            </a:r>
            <a:r>
              <a:rPr lang="it-IT" dirty="0" err="1"/>
              <a:t>ignition</a:t>
            </a:r>
            <a:r>
              <a:rPr lang="it-IT" dirty="0"/>
              <a:t> </a:t>
            </a:r>
            <a:r>
              <a:rPr lang="it-IT" dirty="0" err="1"/>
              <a:t>point</a:t>
            </a:r>
            <a:r>
              <a:rPr lang="it-IT" dirty="0"/>
              <a:t>,  </a:t>
            </a:r>
            <a:r>
              <a:rPr lang="it-IT" dirty="0" err="1"/>
              <a:t>that</a:t>
            </a:r>
            <a:r>
              <a:rPr lang="it-IT" dirty="0"/>
              <a:t> </a:t>
            </a:r>
            <a:r>
              <a:rPr lang="it-IT" dirty="0" err="1"/>
              <a:t>demonstrates</a:t>
            </a:r>
            <a:r>
              <a:rPr lang="it-IT" dirty="0"/>
              <a:t> </a:t>
            </a:r>
            <a:r>
              <a:rPr lang="it-IT" dirty="0" err="1"/>
              <a:t>that</a:t>
            </a:r>
            <a:r>
              <a:rPr lang="it-IT" dirty="0"/>
              <a:t> </a:t>
            </a:r>
            <a:r>
              <a:rPr lang="it-IT" dirty="0" err="1"/>
              <a:t>our</a:t>
            </a:r>
            <a:r>
              <a:rPr lang="it-IT" dirty="0"/>
              <a:t> model </a:t>
            </a:r>
            <a:r>
              <a:rPr lang="it-IT" dirty="0" err="1"/>
              <a:t>works</a:t>
            </a:r>
            <a:r>
              <a:rPr lang="it-IT" dirty="0"/>
              <a:t> </a:t>
            </a:r>
            <a:r>
              <a:rPr lang="it-IT" dirty="0" err="1"/>
              <a:t>well</a:t>
            </a:r>
            <a:r>
              <a:rPr lang="it-IT" dirty="0"/>
              <a:t> in case of </a:t>
            </a:r>
            <a:r>
              <a:rPr lang="it-IT" dirty="0" err="1"/>
              <a:t>fires</a:t>
            </a:r>
            <a:r>
              <a:rPr lang="it-IT" dirty="0"/>
              <a:t> </a:t>
            </a:r>
            <a:r>
              <a:rPr lang="it-IT" dirty="0" err="1"/>
              <a:t>that</a:t>
            </a:r>
            <a:r>
              <a:rPr lang="it-IT" dirty="0"/>
              <a:t> spread in </a:t>
            </a:r>
            <a:r>
              <a:rPr lang="it-IT" dirty="0" err="1"/>
              <a:t>flat</a:t>
            </a:r>
            <a:r>
              <a:rPr lang="it-IT" dirty="0"/>
              <a:t> </a:t>
            </a:r>
            <a:r>
              <a:rPr lang="it-IT" dirty="0" err="1"/>
              <a:t>areas</a:t>
            </a:r>
            <a:r>
              <a:rPr lang="it-IT" dirty="0"/>
              <a:t> </a:t>
            </a:r>
            <a:r>
              <a:rPr lang="it-IT" dirty="0" err="1"/>
              <a:t>where</a:t>
            </a:r>
            <a:r>
              <a:rPr lang="it-IT" dirty="0"/>
              <a:t> the </a:t>
            </a:r>
            <a:r>
              <a:rPr lang="it-IT" dirty="0" err="1"/>
              <a:t>fuel</a:t>
            </a:r>
            <a:r>
              <a:rPr lang="it-IT" dirty="0"/>
              <a:t> </a:t>
            </a:r>
            <a:r>
              <a:rPr lang="it-IT" dirty="0" err="1"/>
              <a:t>doesn’t</a:t>
            </a:r>
            <a:r>
              <a:rPr lang="it-IT" dirty="0"/>
              <a:t> </a:t>
            </a:r>
            <a:r>
              <a:rPr lang="it-IT" dirty="0" err="1"/>
              <a:t>change</a:t>
            </a:r>
            <a:r>
              <a:rPr lang="it-IT" dirty="0"/>
              <a:t>. </a:t>
            </a:r>
            <a:r>
              <a:rPr lang="it-IT" dirty="0" err="1"/>
              <a:t>It</a:t>
            </a:r>
            <a:r>
              <a:rPr lang="it-IT" dirty="0"/>
              <a:t> </a:t>
            </a:r>
            <a:r>
              <a:rPr lang="it-IT" dirty="0" err="1"/>
              <a:t>also</a:t>
            </a:r>
            <a:r>
              <a:rPr lang="it-IT" dirty="0"/>
              <a:t> </a:t>
            </a:r>
            <a:r>
              <a:rPr lang="it-IT" dirty="0" err="1"/>
              <a:t>evolves</a:t>
            </a:r>
            <a:r>
              <a:rPr lang="it-IT" dirty="0"/>
              <a:t> </a:t>
            </a:r>
            <a:r>
              <a:rPr lang="it-IT" dirty="0" err="1"/>
              <a:t>according</a:t>
            </a:r>
            <a:r>
              <a:rPr lang="it-IT" dirty="0"/>
              <a:t> to the </a:t>
            </a:r>
            <a:r>
              <a:rPr lang="it-IT" dirty="0" err="1"/>
              <a:t>wind</a:t>
            </a:r>
            <a:r>
              <a:rPr lang="it-IT" dirty="0"/>
              <a:t> </a:t>
            </a:r>
            <a:r>
              <a:rPr lang="it-IT" dirty="0" err="1"/>
              <a:t>direction</a:t>
            </a:r>
            <a:r>
              <a:rPr lang="it-IT" dirty="0"/>
              <a:t>.</a:t>
            </a:r>
          </a:p>
          <a:p>
            <a:endParaRPr lang="it-IT" dirty="0"/>
          </a:p>
          <a:p>
            <a:r>
              <a:rPr lang="it-IT" dirty="0"/>
              <a:t>Here are some </a:t>
            </a:r>
            <a:r>
              <a:rPr lang="it-IT" dirty="0" err="1"/>
              <a:t>specs</a:t>
            </a:r>
            <a:r>
              <a:rPr lang="it-IT" dirty="0"/>
              <a:t> </a:t>
            </a:r>
          </a:p>
          <a:p>
            <a:r>
              <a:rPr lang="it-IT" dirty="0" err="1"/>
              <a:t>We</a:t>
            </a:r>
            <a:r>
              <a:rPr lang="it-IT" dirty="0"/>
              <a:t> </a:t>
            </a:r>
            <a:r>
              <a:rPr lang="it-IT" dirty="0" err="1"/>
              <a:t>have</a:t>
            </a:r>
            <a:r>
              <a:rPr lang="it-IT" dirty="0"/>
              <a:t> </a:t>
            </a:r>
            <a:r>
              <a:rPr lang="it-IT" dirty="0" err="1"/>
              <a:t>been</a:t>
            </a:r>
            <a:r>
              <a:rPr lang="it-IT" dirty="0"/>
              <a:t> </a:t>
            </a:r>
            <a:r>
              <a:rPr lang="it-IT" dirty="0" err="1"/>
              <a:t>using</a:t>
            </a:r>
            <a:r>
              <a:rPr lang="it-IT" dirty="0"/>
              <a:t> ADAM </a:t>
            </a:r>
            <a:r>
              <a:rPr lang="it-IT" dirty="0" err="1"/>
              <a:t>as</a:t>
            </a:r>
            <a:r>
              <a:rPr lang="it-IT" dirty="0"/>
              <a:t> the </a:t>
            </a:r>
            <a:r>
              <a:rPr lang="it-IT" dirty="0" err="1"/>
              <a:t>optimization</a:t>
            </a:r>
            <a:r>
              <a:rPr lang="it-IT" dirty="0"/>
              <a:t> </a:t>
            </a:r>
            <a:r>
              <a:rPr lang="it-IT" dirty="0" err="1"/>
              <a:t>algorithm</a:t>
            </a:r>
            <a:r>
              <a:rPr lang="it-IT" dirty="0"/>
              <a:t> </a:t>
            </a:r>
          </a:p>
          <a:p>
            <a:endParaRPr lang="it-IT" dirty="0"/>
          </a:p>
          <a:p>
            <a:r>
              <a:rPr lang="it-IT" dirty="0"/>
              <a:t>AS </a:t>
            </a:r>
            <a:r>
              <a:rPr lang="it-IT" dirty="0" err="1"/>
              <a:t>you</a:t>
            </a:r>
            <a:r>
              <a:rPr lang="it-IT" dirty="0"/>
              <a:t> can </a:t>
            </a:r>
            <a:r>
              <a:rPr lang="it-IT" dirty="0" err="1"/>
              <a:t>see</a:t>
            </a:r>
            <a:r>
              <a:rPr lang="it-IT" dirty="0"/>
              <a:t> the </a:t>
            </a:r>
            <a:r>
              <a:rPr lang="it-IT" dirty="0" err="1"/>
              <a:t>final</a:t>
            </a:r>
            <a:r>
              <a:rPr lang="it-IT" dirty="0"/>
              <a:t> </a:t>
            </a:r>
            <a:r>
              <a:rPr lang="it-IT" dirty="0" err="1"/>
              <a:t>objective</a:t>
            </a:r>
            <a:r>
              <a:rPr lang="it-IT" dirty="0"/>
              <a:t> </a:t>
            </a:r>
            <a:r>
              <a:rPr lang="it-IT" dirty="0" err="1"/>
              <a:t>value</a:t>
            </a:r>
            <a:r>
              <a:rPr lang="it-IT" dirty="0"/>
              <a:t> </a:t>
            </a:r>
            <a:r>
              <a:rPr lang="it-IT" dirty="0" err="1"/>
              <a:t>is</a:t>
            </a:r>
            <a:r>
              <a:rPr lang="it-IT" dirty="0"/>
              <a:t> , </a:t>
            </a:r>
            <a:r>
              <a:rPr lang="it-IT" dirty="0" err="1"/>
              <a:t>it</a:t>
            </a:r>
            <a:r>
              <a:rPr lang="it-IT" dirty="0"/>
              <a:t> </a:t>
            </a:r>
            <a:r>
              <a:rPr lang="it-IT" dirty="0" err="1"/>
              <a:t>didn’t</a:t>
            </a:r>
            <a:r>
              <a:rPr lang="it-IT" dirty="0"/>
              <a:t> take long </a:t>
            </a:r>
            <a:r>
              <a:rPr lang="it-IT" dirty="0">
                <a:sym typeface="Wingdings" pitchFamily="2" charset="2"/>
              </a:rPr>
              <a:t> </a:t>
            </a:r>
            <a:r>
              <a:rPr lang="it-IT" dirty="0" err="1">
                <a:sym typeface="Wingdings" pitchFamily="2" charset="2"/>
              </a:rPr>
              <a:t>around</a:t>
            </a:r>
            <a:r>
              <a:rPr lang="it-IT" dirty="0">
                <a:sym typeface="Wingdings" pitchFamily="2" charset="2"/>
              </a:rPr>
              <a:t> 11 minutes and </a:t>
            </a:r>
            <a:r>
              <a:rPr lang="it-IT" dirty="0" err="1">
                <a:sym typeface="Wingdings" pitchFamily="2" charset="2"/>
              </a:rPr>
              <a:t>nearly</a:t>
            </a:r>
            <a:r>
              <a:rPr lang="it-IT" dirty="0">
                <a:sym typeface="Wingdings" pitchFamily="2" charset="2"/>
              </a:rPr>
              <a:t> 5000 </a:t>
            </a:r>
            <a:r>
              <a:rPr lang="it-IT" dirty="0" err="1">
                <a:sym typeface="Wingdings" pitchFamily="2" charset="2"/>
              </a:rPr>
              <a:t>iterations</a:t>
            </a:r>
            <a:r>
              <a:rPr lang="it-IT" dirty="0">
                <a:sym typeface="Wingdings" pitchFamily="2" charset="2"/>
              </a:rPr>
              <a:t> </a:t>
            </a:r>
          </a:p>
          <a:p>
            <a:r>
              <a:rPr lang="it-IT" dirty="0">
                <a:sym typeface="Wingdings" pitchFamily="2" charset="2"/>
              </a:rPr>
              <a:t>Time and </a:t>
            </a:r>
            <a:r>
              <a:rPr lang="it-IT" dirty="0" err="1">
                <a:sym typeface="Wingdings" pitchFamily="2" charset="2"/>
              </a:rPr>
              <a:t>spatial</a:t>
            </a:r>
            <a:r>
              <a:rPr lang="it-IT" dirty="0">
                <a:sym typeface="Wingdings" pitchFamily="2" charset="2"/>
              </a:rPr>
              <a:t> </a:t>
            </a:r>
            <a:r>
              <a:rPr lang="it-IT" dirty="0" err="1">
                <a:sym typeface="Wingdings" pitchFamily="2" charset="2"/>
              </a:rPr>
              <a:t>domains</a:t>
            </a:r>
            <a:r>
              <a:rPr lang="it-IT" dirty="0">
                <a:sym typeface="Wingdings" pitchFamily="2" charset="2"/>
              </a:rPr>
              <a:t> are </a:t>
            </a:r>
            <a:r>
              <a:rPr lang="it-IT" dirty="0" err="1">
                <a:sym typeface="Wingdings" pitchFamily="2" charset="2"/>
              </a:rPr>
              <a:t>all</a:t>
            </a:r>
            <a:r>
              <a:rPr lang="it-IT" dirty="0">
                <a:sym typeface="Wingdings" pitchFamily="2" charset="2"/>
              </a:rPr>
              <a:t> </a:t>
            </a:r>
            <a:r>
              <a:rPr lang="it-IT" dirty="0" err="1">
                <a:sym typeface="Wingdings" pitchFamily="2" charset="2"/>
              </a:rPr>
              <a:t>between</a:t>
            </a:r>
            <a:r>
              <a:rPr lang="it-IT" dirty="0">
                <a:sym typeface="Wingdings" pitchFamily="2" charset="2"/>
              </a:rPr>
              <a:t> 0 and 10 </a:t>
            </a:r>
          </a:p>
          <a:p>
            <a:r>
              <a:rPr lang="it-IT" dirty="0">
                <a:sym typeface="Wingdings" pitchFamily="2" charset="2"/>
              </a:rPr>
              <a:t>And the </a:t>
            </a:r>
            <a:r>
              <a:rPr lang="it-IT" dirty="0" err="1">
                <a:sym typeface="Wingdings" pitchFamily="2" charset="2"/>
              </a:rPr>
              <a:t>mesh</a:t>
            </a:r>
            <a:r>
              <a:rPr lang="it-IT" dirty="0">
                <a:sym typeface="Wingdings" pitchFamily="2" charset="2"/>
              </a:rPr>
              <a:t> </a:t>
            </a:r>
            <a:r>
              <a:rPr lang="it-IT" dirty="0" err="1">
                <a:sym typeface="Wingdings" pitchFamily="2" charset="2"/>
              </a:rPr>
              <a:t>size</a:t>
            </a:r>
            <a:r>
              <a:rPr lang="it-IT" dirty="0">
                <a:sym typeface="Wingdings" pitchFamily="2" charset="2"/>
              </a:rPr>
              <a:t> for training </a:t>
            </a:r>
            <a:r>
              <a:rPr lang="it-IT" dirty="0" err="1">
                <a:sym typeface="Wingdings" pitchFamily="2" charset="2"/>
              </a:rPr>
              <a:t>is</a:t>
            </a:r>
            <a:r>
              <a:rPr lang="it-IT" dirty="0">
                <a:sym typeface="Wingdings" pitchFamily="2" charset="2"/>
              </a:rPr>
              <a:t> </a:t>
            </a:r>
            <a:r>
              <a:rPr lang="it-IT" dirty="0" err="1">
                <a:sym typeface="Wingdings" pitchFamily="2" charset="2"/>
              </a:rPr>
              <a:t>finer</a:t>
            </a:r>
            <a:r>
              <a:rPr lang="it-IT" dirty="0">
                <a:sym typeface="Wingdings" pitchFamily="2" charset="2"/>
              </a:rPr>
              <a:t> for </a:t>
            </a:r>
            <a:r>
              <a:rPr lang="it-IT" dirty="0" err="1">
                <a:sym typeface="Wingdings" pitchFamily="2" charset="2"/>
              </a:rPr>
              <a:t>space</a:t>
            </a:r>
            <a:r>
              <a:rPr lang="it-IT" dirty="0">
                <a:sym typeface="Wingdings" pitchFamily="2" charset="2"/>
              </a:rPr>
              <a:t> </a:t>
            </a:r>
          </a:p>
          <a:p>
            <a:r>
              <a:rPr lang="it-IT" dirty="0" err="1">
                <a:sym typeface="Wingdings" pitchFamily="2" charset="2"/>
              </a:rPr>
              <a:t>Initial</a:t>
            </a:r>
            <a:r>
              <a:rPr lang="it-IT" dirty="0">
                <a:sym typeface="Wingdings" pitchFamily="2" charset="2"/>
              </a:rPr>
              <a:t> </a:t>
            </a:r>
            <a:r>
              <a:rPr lang="it-IT" dirty="0" err="1">
                <a:sym typeface="Wingdings" pitchFamily="2" charset="2"/>
              </a:rPr>
              <a:t>condition</a:t>
            </a:r>
            <a:r>
              <a:rPr lang="it-IT" dirty="0">
                <a:sym typeface="Wingdings" pitchFamily="2" charset="2"/>
              </a:rPr>
              <a:t> </a:t>
            </a:r>
            <a:r>
              <a:rPr lang="it-IT" dirty="0" err="1">
                <a:sym typeface="Wingdings" pitchFamily="2" charset="2"/>
              </a:rPr>
              <a:t>is</a:t>
            </a:r>
            <a:r>
              <a:rPr lang="it-IT" dirty="0">
                <a:sym typeface="Wingdings" pitchFamily="2" charset="2"/>
              </a:rPr>
              <a:t> a </a:t>
            </a:r>
            <a:r>
              <a:rPr lang="it-IT" dirty="0" err="1">
                <a:sym typeface="Wingdings" pitchFamily="2" charset="2"/>
              </a:rPr>
              <a:t>cone</a:t>
            </a:r>
            <a:r>
              <a:rPr lang="it-IT" dirty="0">
                <a:sym typeface="Wingdings" pitchFamily="2" charset="2"/>
              </a:rPr>
              <a:t> with </a:t>
            </a:r>
            <a:r>
              <a:rPr lang="it-IT" dirty="0" err="1">
                <a:sym typeface="Wingdings" pitchFamily="2" charset="2"/>
              </a:rPr>
              <a:t>elliptical</a:t>
            </a:r>
            <a:r>
              <a:rPr lang="it-IT" dirty="0">
                <a:sym typeface="Wingdings" pitchFamily="2" charset="2"/>
              </a:rPr>
              <a:t> </a:t>
            </a:r>
            <a:r>
              <a:rPr lang="it-IT" dirty="0" err="1">
                <a:sym typeface="Wingdings" pitchFamily="2" charset="2"/>
              </a:rPr>
              <a:t>section</a:t>
            </a:r>
            <a:r>
              <a:rPr lang="it-IT" dirty="0">
                <a:sym typeface="Wingdings" pitchFamily="2" charset="2"/>
              </a:rPr>
              <a:t> </a:t>
            </a:r>
          </a:p>
          <a:p>
            <a:endParaRPr lang="it-IT" dirty="0">
              <a:sym typeface="Wingdings" pitchFamily="2" charset="2"/>
            </a:endParaRPr>
          </a:p>
          <a:p>
            <a:r>
              <a:rPr lang="it-IT" dirty="0" err="1">
                <a:sym typeface="Wingdings" pitchFamily="2" charset="2"/>
              </a:rPr>
              <a:t>As</a:t>
            </a:r>
            <a:r>
              <a:rPr lang="it-IT" dirty="0">
                <a:sym typeface="Wingdings" pitchFamily="2" charset="2"/>
              </a:rPr>
              <a:t> </a:t>
            </a:r>
            <a:r>
              <a:rPr lang="it-IT" dirty="0" err="1">
                <a:sym typeface="Wingdings" pitchFamily="2" charset="2"/>
              </a:rPr>
              <a:t>you</a:t>
            </a:r>
            <a:r>
              <a:rPr lang="it-IT" dirty="0">
                <a:sym typeface="Wingdings" pitchFamily="2" charset="2"/>
              </a:rPr>
              <a:t> can </a:t>
            </a:r>
            <a:r>
              <a:rPr lang="it-IT" dirty="0" err="1">
                <a:sym typeface="Wingdings" pitchFamily="2" charset="2"/>
              </a:rPr>
              <a:t>see</a:t>
            </a:r>
            <a:r>
              <a:rPr lang="it-IT" dirty="0">
                <a:sym typeface="Wingdings" pitchFamily="2" charset="2"/>
              </a:rPr>
              <a:t> the </a:t>
            </a:r>
            <a:r>
              <a:rPr lang="it-IT" dirty="0" err="1">
                <a:sym typeface="Wingdings" pitchFamily="2" charset="2"/>
              </a:rPr>
              <a:t>neural</a:t>
            </a:r>
            <a:r>
              <a:rPr lang="it-IT" dirty="0">
                <a:sym typeface="Wingdings" pitchFamily="2" charset="2"/>
              </a:rPr>
              <a:t> net </a:t>
            </a:r>
            <a:r>
              <a:rPr lang="it-IT" dirty="0" err="1">
                <a:sym typeface="Wingdings" pitchFamily="2" charset="2"/>
              </a:rPr>
              <a:t>is</a:t>
            </a:r>
            <a:r>
              <a:rPr lang="it-IT" dirty="0">
                <a:sym typeface="Wingdings" pitchFamily="2" charset="2"/>
              </a:rPr>
              <a:t> </a:t>
            </a:r>
            <a:r>
              <a:rPr lang="it-IT" dirty="0" err="1">
                <a:sym typeface="Wingdings" pitchFamily="2" charset="2"/>
              </a:rPr>
              <a:t>shallow</a:t>
            </a:r>
            <a:r>
              <a:rPr lang="it-IT" dirty="0">
                <a:sym typeface="Wingdings" pitchFamily="2" charset="2"/>
              </a:rPr>
              <a:t> and the </a:t>
            </a:r>
            <a:r>
              <a:rPr lang="it-IT" dirty="0" err="1">
                <a:sym typeface="Wingdings" pitchFamily="2" charset="2"/>
              </a:rPr>
              <a:t>number</a:t>
            </a:r>
            <a:r>
              <a:rPr lang="it-IT" dirty="0">
                <a:sym typeface="Wingdings" pitchFamily="2" charset="2"/>
              </a:rPr>
              <a:t> of </a:t>
            </a:r>
            <a:r>
              <a:rPr lang="it-IT" dirty="0" err="1">
                <a:sym typeface="Wingdings" pitchFamily="2" charset="2"/>
              </a:rPr>
              <a:t>parameters</a:t>
            </a:r>
            <a:r>
              <a:rPr lang="it-IT" dirty="0">
                <a:sym typeface="Wingdings" pitchFamily="2" charset="2"/>
              </a:rPr>
              <a:t> </a:t>
            </a:r>
            <a:r>
              <a:rPr lang="it-IT" dirty="0" err="1">
                <a:sym typeface="Wingdings" pitchFamily="2" charset="2"/>
              </a:rPr>
              <a:t>is</a:t>
            </a:r>
            <a:r>
              <a:rPr lang="it-IT" dirty="0">
                <a:sym typeface="Wingdings" pitchFamily="2" charset="2"/>
              </a:rPr>
              <a:t> </a:t>
            </a:r>
            <a:r>
              <a:rPr lang="it-IT" dirty="0" err="1">
                <a:sym typeface="Wingdings" pitchFamily="2" charset="2"/>
              </a:rPr>
              <a:t>somewhat</a:t>
            </a:r>
            <a:r>
              <a:rPr lang="it-IT" dirty="0">
                <a:sym typeface="Wingdings" pitchFamily="2" charset="2"/>
              </a:rPr>
              <a:t> </a:t>
            </a:r>
            <a:r>
              <a:rPr lang="it-IT" dirty="0" err="1">
                <a:sym typeface="Wingdings" pitchFamily="2" charset="2"/>
              </a:rPr>
              <a:t>very</a:t>
            </a:r>
            <a:r>
              <a:rPr lang="it-IT" dirty="0">
                <a:sym typeface="Wingdings" pitchFamily="2" charset="2"/>
              </a:rPr>
              <a:t> small </a:t>
            </a:r>
            <a:r>
              <a:rPr lang="it-IT" dirty="0" err="1">
                <a:sym typeface="Wingdings" pitchFamily="2" charset="2"/>
              </a:rPr>
              <a:t>compared</a:t>
            </a:r>
            <a:r>
              <a:rPr lang="it-IT" dirty="0">
                <a:sym typeface="Wingdings" pitchFamily="2" charset="2"/>
              </a:rPr>
              <a:t> to the </a:t>
            </a:r>
            <a:r>
              <a:rPr lang="it-IT" dirty="0" err="1">
                <a:sym typeface="Wingdings" pitchFamily="2" charset="2"/>
              </a:rPr>
              <a:t>vast</a:t>
            </a:r>
            <a:r>
              <a:rPr lang="it-IT" dirty="0">
                <a:sym typeface="Wingdings" pitchFamily="2" charset="2"/>
              </a:rPr>
              <a:t> </a:t>
            </a:r>
            <a:r>
              <a:rPr lang="it-IT" dirty="0" err="1">
                <a:sym typeface="Wingdings" pitchFamily="2" charset="2"/>
              </a:rPr>
              <a:t>majority</a:t>
            </a:r>
            <a:r>
              <a:rPr lang="it-IT" dirty="0">
                <a:sym typeface="Wingdings" pitchFamily="2" charset="2"/>
              </a:rPr>
              <a:t> of </a:t>
            </a:r>
            <a:r>
              <a:rPr lang="it-IT" dirty="0" err="1">
                <a:sym typeface="Wingdings" pitchFamily="2" charset="2"/>
              </a:rPr>
              <a:t>cases</a:t>
            </a:r>
            <a:r>
              <a:rPr lang="it-IT" dirty="0">
                <a:sym typeface="Wingdings" pitchFamily="2" charset="2"/>
              </a:rPr>
              <a:t> </a:t>
            </a:r>
            <a:r>
              <a:rPr lang="it-IT" dirty="0" err="1">
                <a:sym typeface="Wingdings" pitchFamily="2" charset="2"/>
              </a:rPr>
              <a:t>where</a:t>
            </a:r>
            <a:r>
              <a:rPr lang="it-IT" dirty="0">
                <a:sym typeface="Wingdings" pitchFamily="2" charset="2"/>
              </a:rPr>
              <a:t> </a:t>
            </a:r>
            <a:r>
              <a:rPr lang="it-IT" dirty="0" err="1">
                <a:sym typeface="Wingdings" pitchFamily="2" charset="2"/>
              </a:rPr>
              <a:t>NNs</a:t>
            </a:r>
            <a:r>
              <a:rPr lang="it-IT" dirty="0">
                <a:sym typeface="Wingdings" pitchFamily="2" charset="2"/>
              </a:rPr>
              <a:t> are </a:t>
            </a:r>
            <a:r>
              <a:rPr lang="it-IT" dirty="0" err="1">
                <a:sym typeface="Wingdings" pitchFamily="2" charset="2"/>
              </a:rPr>
              <a:t>employed</a:t>
            </a:r>
            <a:r>
              <a:rPr lang="it-IT" dirty="0">
                <a:sym typeface="Wingdings" pitchFamily="2" charset="2"/>
              </a:rPr>
              <a:t> </a:t>
            </a:r>
          </a:p>
          <a:p>
            <a:endParaRPr lang="it-IT" dirty="0">
              <a:sym typeface="Wingdings" pitchFamily="2" charset="2"/>
            </a:endParaRPr>
          </a:p>
          <a:p>
            <a:r>
              <a:rPr lang="it-IT" dirty="0">
                <a:sym typeface="Wingdings" pitchFamily="2" charset="2"/>
              </a:rPr>
              <a:t>Here </a:t>
            </a:r>
            <a:r>
              <a:rPr lang="it-IT" dirty="0" err="1">
                <a:sym typeface="Wingdings" pitchFamily="2" charset="2"/>
              </a:rPr>
              <a:t>you</a:t>
            </a:r>
            <a:r>
              <a:rPr lang="it-IT" dirty="0">
                <a:sym typeface="Wingdings" pitchFamily="2" charset="2"/>
              </a:rPr>
              <a:t> can </a:t>
            </a:r>
            <a:r>
              <a:rPr lang="it-IT" dirty="0" err="1">
                <a:sym typeface="Wingdings" pitchFamily="2" charset="2"/>
              </a:rPr>
              <a:t>see</a:t>
            </a:r>
            <a:r>
              <a:rPr lang="it-IT" dirty="0">
                <a:sym typeface="Wingdings" pitchFamily="2" charset="2"/>
              </a:rPr>
              <a:t> the </a:t>
            </a:r>
            <a:r>
              <a:rPr lang="it-IT" dirty="0" err="1">
                <a:sym typeface="Wingdings" pitchFamily="2" charset="2"/>
              </a:rPr>
              <a:t>results</a:t>
            </a:r>
            <a:r>
              <a:rPr lang="it-IT" dirty="0">
                <a:sym typeface="Wingdings" pitchFamily="2" charset="2"/>
              </a:rPr>
              <a:t> </a:t>
            </a:r>
            <a:r>
              <a:rPr lang="it-IT" dirty="0" err="1">
                <a:sym typeface="Wingdings" pitchFamily="2" charset="2"/>
              </a:rPr>
              <a:t>at</a:t>
            </a:r>
            <a:r>
              <a:rPr lang="it-IT" dirty="0">
                <a:sym typeface="Wingdings" pitchFamily="2" charset="2"/>
              </a:rPr>
              <a:t> </a:t>
            </a:r>
            <a:r>
              <a:rPr lang="it-IT" dirty="0" err="1">
                <a:sym typeface="Wingdings" pitchFamily="2" charset="2"/>
              </a:rPr>
              <a:t>different</a:t>
            </a:r>
            <a:r>
              <a:rPr lang="it-IT" dirty="0">
                <a:sym typeface="Wingdings" pitchFamily="2" charset="2"/>
              </a:rPr>
              <a:t> time </a:t>
            </a:r>
            <a:r>
              <a:rPr lang="it-IT" dirty="0" err="1">
                <a:sym typeface="Wingdings" pitchFamily="2" charset="2"/>
              </a:rPr>
              <a:t>frames</a:t>
            </a:r>
            <a:r>
              <a:rPr lang="it-IT" dirty="0">
                <a:sym typeface="Wingdings" pitchFamily="2" charset="2"/>
              </a:rPr>
              <a:t> </a:t>
            </a:r>
          </a:p>
          <a:p>
            <a:endParaRPr lang="it-IT" dirty="0">
              <a:sym typeface="Wingdings" pitchFamily="2" charset="2"/>
            </a:endParaRPr>
          </a:p>
          <a:p>
            <a:r>
              <a:rPr lang="it-IT" dirty="0">
                <a:sym typeface="Wingdings" pitchFamily="2" charset="2"/>
              </a:rPr>
              <a:t>In </a:t>
            </a:r>
            <a:r>
              <a:rPr lang="it-IT" dirty="0" err="1">
                <a:sym typeface="Wingdings" pitchFamily="2" charset="2"/>
              </a:rPr>
              <a:t>order</a:t>
            </a:r>
            <a:r>
              <a:rPr lang="it-IT" dirty="0">
                <a:sym typeface="Wingdings" pitchFamily="2" charset="2"/>
              </a:rPr>
              <a:t> to </a:t>
            </a:r>
            <a:r>
              <a:rPr lang="it-IT" dirty="0" err="1">
                <a:sym typeface="Wingdings" pitchFamily="2" charset="2"/>
              </a:rPr>
              <a:t>provide</a:t>
            </a:r>
            <a:r>
              <a:rPr lang="it-IT" dirty="0">
                <a:sym typeface="Wingdings" pitchFamily="2" charset="2"/>
              </a:rPr>
              <a:t> a quantitative </a:t>
            </a:r>
            <a:r>
              <a:rPr lang="it-IT" dirty="0" err="1">
                <a:sym typeface="Wingdings" pitchFamily="2" charset="2"/>
              </a:rPr>
              <a:t>measure</a:t>
            </a:r>
            <a:r>
              <a:rPr lang="it-IT" dirty="0">
                <a:sym typeface="Wingdings" pitchFamily="2" charset="2"/>
              </a:rPr>
              <a:t> of the </a:t>
            </a:r>
            <a:r>
              <a:rPr lang="it-IT" dirty="0" err="1">
                <a:sym typeface="Wingdings" pitchFamily="2" charset="2"/>
              </a:rPr>
              <a:t>error</a:t>
            </a:r>
            <a:r>
              <a:rPr lang="it-IT" dirty="0">
                <a:sym typeface="Wingdings" pitchFamily="2" charset="2"/>
              </a:rPr>
              <a:t> </a:t>
            </a:r>
            <a:r>
              <a:rPr lang="it-IT" dirty="0" err="1">
                <a:sym typeface="Wingdings" pitchFamily="2" charset="2"/>
              </a:rPr>
              <a:t>between</a:t>
            </a:r>
            <a:r>
              <a:rPr lang="it-IT" dirty="0">
                <a:sym typeface="Wingdings" pitchFamily="2" charset="2"/>
              </a:rPr>
              <a:t> the </a:t>
            </a:r>
            <a:r>
              <a:rPr lang="it-IT" dirty="0" err="1">
                <a:sym typeface="Wingdings" pitchFamily="2" charset="2"/>
              </a:rPr>
              <a:t>outputs</a:t>
            </a:r>
            <a:r>
              <a:rPr lang="it-IT" dirty="0">
                <a:sym typeface="Wingdings" pitchFamily="2" charset="2"/>
              </a:rPr>
              <a:t>, </a:t>
            </a:r>
            <a:r>
              <a:rPr lang="it-IT" dirty="0" err="1">
                <a:sym typeface="Wingdings" pitchFamily="2" charset="2"/>
              </a:rPr>
              <a:t>we</a:t>
            </a:r>
            <a:r>
              <a:rPr lang="it-IT" dirty="0">
                <a:sym typeface="Wingdings" pitchFamily="2" charset="2"/>
              </a:rPr>
              <a:t> </a:t>
            </a:r>
            <a:r>
              <a:rPr lang="it-IT" dirty="0" err="1">
                <a:sym typeface="Wingdings" pitchFamily="2" charset="2"/>
              </a:rPr>
              <a:t>decided</a:t>
            </a:r>
            <a:r>
              <a:rPr lang="it-IT" dirty="0">
                <a:sym typeface="Wingdings" pitchFamily="2" charset="2"/>
              </a:rPr>
              <a:t> to use the </a:t>
            </a:r>
            <a:r>
              <a:rPr lang="it-IT" dirty="0" err="1">
                <a:sym typeface="Wingdings" pitchFamily="2" charset="2"/>
              </a:rPr>
              <a:t>Hausdorff</a:t>
            </a:r>
            <a:r>
              <a:rPr lang="it-IT" dirty="0">
                <a:sym typeface="Wingdings" pitchFamily="2" charset="2"/>
              </a:rPr>
              <a:t> </a:t>
            </a:r>
            <a:r>
              <a:rPr lang="it-IT" dirty="0" err="1">
                <a:sym typeface="Wingdings" pitchFamily="2" charset="2"/>
              </a:rPr>
              <a:t>distance</a:t>
            </a:r>
            <a:r>
              <a:rPr lang="it-IT" dirty="0">
                <a:sym typeface="Wingdings" pitchFamily="2" charset="2"/>
              </a:rPr>
              <a:t> (</a:t>
            </a:r>
            <a:r>
              <a:rPr lang="it-IT" dirty="0" err="1">
                <a:sym typeface="Wingdings" pitchFamily="2" charset="2"/>
              </a:rPr>
              <a:t>which</a:t>
            </a:r>
            <a:r>
              <a:rPr lang="it-IT" dirty="0">
                <a:sym typeface="Wingdings" pitchFamily="2" charset="2"/>
              </a:rPr>
              <a:t> </a:t>
            </a:r>
            <a:r>
              <a:rPr lang="it-IT" dirty="0" err="1">
                <a:sym typeface="Wingdings" pitchFamily="2" charset="2"/>
              </a:rPr>
              <a:t>has</a:t>
            </a:r>
            <a:r>
              <a:rPr lang="it-IT" dirty="0">
                <a:sym typeface="Wingdings" pitchFamily="2" charset="2"/>
              </a:rPr>
              <a:t> </a:t>
            </a:r>
            <a:r>
              <a:rPr lang="it-IT" dirty="0" err="1">
                <a:sym typeface="Wingdings" pitchFamily="2" charset="2"/>
              </a:rPr>
              <a:t>been</a:t>
            </a:r>
            <a:r>
              <a:rPr lang="it-IT" dirty="0">
                <a:sym typeface="Wingdings" pitchFamily="2" charset="2"/>
              </a:rPr>
              <a:t> </a:t>
            </a:r>
            <a:r>
              <a:rPr lang="it-IT" dirty="0" err="1">
                <a:sym typeface="Wingdings" pitchFamily="2" charset="2"/>
              </a:rPr>
              <a:t>further</a:t>
            </a:r>
            <a:r>
              <a:rPr lang="it-IT" dirty="0">
                <a:sym typeface="Wingdings" pitchFamily="2" charset="2"/>
              </a:rPr>
              <a:t> </a:t>
            </a:r>
            <a:r>
              <a:rPr lang="it-IT" dirty="0" err="1">
                <a:sym typeface="Wingdings" pitchFamily="2" charset="2"/>
              </a:rPr>
              <a:t>normalized</a:t>
            </a:r>
            <a:r>
              <a:rPr lang="it-IT" dirty="0">
                <a:sym typeface="Wingdings" pitchFamily="2" charset="2"/>
              </a:rPr>
              <a:t> on the </a:t>
            </a:r>
            <a:r>
              <a:rPr lang="it-IT" dirty="0" err="1">
                <a:sym typeface="Wingdings" pitchFamily="2" charset="2"/>
              </a:rPr>
              <a:t>burning</a:t>
            </a:r>
            <a:r>
              <a:rPr lang="it-IT" dirty="0">
                <a:sym typeface="Wingdings" pitchFamily="2" charset="2"/>
              </a:rPr>
              <a:t> area)</a:t>
            </a:r>
            <a:endParaRPr lang="it-IT" dirty="0"/>
          </a:p>
        </p:txBody>
      </p:sp>
      <p:sp>
        <p:nvSpPr>
          <p:cNvPr id="4" name="Segnaposto numero diapositiva 3"/>
          <p:cNvSpPr>
            <a:spLocks noGrp="1"/>
          </p:cNvSpPr>
          <p:nvPr>
            <p:ph type="sldNum" sz="quarter" idx="10"/>
          </p:nvPr>
        </p:nvSpPr>
        <p:spPr/>
        <p:txBody>
          <a:bodyPr/>
          <a:lstStyle/>
          <a:p>
            <a:fld id="{6BA604E4-C8D7-9647-82E9-413932935932}" type="slidenum">
              <a:rPr lang="it-IT" smtClean="0"/>
              <a:t>6</a:t>
            </a:fld>
            <a:endParaRPr lang="it-IT" dirty="0"/>
          </a:p>
        </p:txBody>
      </p:sp>
    </p:spTree>
    <p:extLst>
      <p:ext uri="{BB962C8B-B14F-4D97-AF65-F5344CB8AC3E}">
        <p14:creationId xmlns:p14="http://schemas.microsoft.com/office/powerpoint/2010/main" val="1863373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dirty="0" err="1"/>
              <a:t>fact</a:t>
            </a:r>
            <a:r>
              <a:rPr lang="it-IT" dirty="0"/>
              <a:t> </a:t>
            </a:r>
            <a:r>
              <a:rPr lang="it-IT" dirty="0" err="1"/>
              <a:t>that</a:t>
            </a:r>
            <a:r>
              <a:rPr lang="it-IT" dirty="0"/>
              <a:t> the </a:t>
            </a:r>
            <a:r>
              <a:rPr lang="it-IT" dirty="0" err="1"/>
              <a:t>Hausdorff</a:t>
            </a:r>
            <a:r>
              <a:rPr lang="it-IT" dirty="0"/>
              <a:t> </a:t>
            </a:r>
            <a:r>
              <a:rPr lang="it-IT" dirty="0" err="1"/>
              <a:t>distance</a:t>
            </a:r>
            <a:r>
              <a:rPr lang="it-IT" dirty="0"/>
              <a:t> </a:t>
            </a:r>
            <a:r>
              <a:rPr lang="it-IT" dirty="0" err="1"/>
              <a:t>decreases</a:t>
            </a:r>
            <a:r>
              <a:rPr lang="it-IT" dirty="0"/>
              <a:t>, </a:t>
            </a:r>
            <a:r>
              <a:rPr lang="it-IT" dirty="0" err="1"/>
              <a:t>another</a:t>
            </a:r>
            <a:r>
              <a:rPr lang="it-IT" dirty="0"/>
              <a:t> </a:t>
            </a:r>
            <a:r>
              <a:rPr lang="it-IT" dirty="0" err="1"/>
              <a:t>confirmation</a:t>
            </a:r>
            <a:r>
              <a:rPr lang="it-IT" dirty="0"/>
              <a:t> </a:t>
            </a:r>
            <a:r>
              <a:rPr lang="it-IT" dirty="0" err="1"/>
              <a:t>is</a:t>
            </a:r>
            <a:r>
              <a:rPr lang="it-IT" dirty="0"/>
              <a:t> in the plot </a:t>
            </a:r>
            <a:r>
              <a:rPr lang="it-IT" dirty="0" err="1"/>
              <a:t>below</a:t>
            </a:r>
            <a:r>
              <a:rPr lang="it-IT" dirty="0"/>
              <a:t>, </a:t>
            </a:r>
            <a:r>
              <a:rPr lang="it-IT" dirty="0" err="1"/>
              <a:t>tells</a:t>
            </a:r>
            <a:r>
              <a:rPr lang="it-IT" dirty="0"/>
              <a:t> </a:t>
            </a:r>
            <a:r>
              <a:rPr lang="it-IT" dirty="0" err="1"/>
              <a:t>us</a:t>
            </a:r>
            <a:r>
              <a:rPr lang="it-IT" dirty="0"/>
              <a:t> </a:t>
            </a:r>
            <a:r>
              <a:rPr lang="it-IT" dirty="0" err="1"/>
              <a:t>that</a:t>
            </a:r>
            <a:r>
              <a:rPr lang="it-IT" dirty="0"/>
              <a:t> </a:t>
            </a:r>
            <a:r>
              <a:rPr lang="it-IT" dirty="0" err="1"/>
              <a:t>as</a:t>
            </a:r>
            <a:r>
              <a:rPr lang="it-IT" dirty="0"/>
              <a:t> the area </a:t>
            </a:r>
            <a:r>
              <a:rPr lang="it-IT" dirty="0" err="1"/>
              <a:t>grows</a:t>
            </a:r>
            <a:r>
              <a:rPr lang="it-IT" dirty="0"/>
              <a:t> with time, the </a:t>
            </a:r>
            <a:r>
              <a:rPr lang="it-IT" dirty="0" err="1"/>
              <a:t>difference</a:t>
            </a:r>
            <a:r>
              <a:rPr lang="it-IT" dirty="0"/>
              <a:t> </a:t>
            </a:r>
            <a:r>
              <a:rPr lang="it-IT" dirty="0" err="1"/>
              <a:t>between</a:t>
            </a:r>
            <a:r>
              <a:rPr lang="it-IT" dirty="0"/>
              <a:t> the </a:t>
            </a:r>
            <a:r>
              <a:rPr lang="it-IT" dirty="0" err="1"/>
              <a:t>two</a:t>
            </a:r>
            <a:r>
              <a:rPr lang="it-IT" dirty="0"/>
              <a:t> </a:t>
            </a:r>
            <a:r>
              <a:rPr lang="it-IT" dirty="0" err="1"/>
              <a:t>regions</a:t>
            </a:r>
            <a:r>
              <a:rPr lang="it-IT" dirty="0"/>
              <a:t> </a:t>
            </a:r>
            <a:r>
              <a:rPr lang="it-IT" dirty="0" err="1"/>
              <a:t>doesn’t</a:t>
            </a:r>
            <a:r>
              <a:rPr lang="it-IT" dirty="0"/>
              <a:t> </a:t>
            </a:r>
            <a:r>
              <a:rPr lang="it-IT" dirty="0" err="1"/>
              <a:t>increase</a:t>
            </a:r>
            <a:r>
              <a:rPr lang="it-IT" dirty="0"/>
              <a:t>, </a:t>
            </a:r>
            <a:r>
              <a:rPr lang="it-IT" dirty="0" err="1"/>
              <a:t>meaning</a:t>
            </a:r>
            <a:r>
              <a:rPr lang="it-IT" dirty="0"/>
              <a:t> </a:t>
            </a:r>
            <a:r>
              <a:rPr lang="it-IT" dirty="0" err="1"/>
              <a:t>that</a:t>
            </a:r>
            <a:r>
              <a:rPr lang="it-IT" dirty="0"/>
              <a:t> </a:t>
            </a:r>
            <a:r>
              <a:rPr lang="it-IT" dirty="0" err="1"/>
              <a:t>they</a:t>
            </a:r>
            <a:r>
              <a:rPr lang="it-IT" dirty="0"/>
              <a:t> evolve in </a:t>
            </a:r>
            <a:r>
              <a:rPr lang="it-IT" dirty="0" err="1"/>
              <a:t>synchrony</a:t>
            </a:r>
            <a:r>
              <a:rPr lang="it-IT" dirty="0"/>
              <a:t> and with the </a:t>
            </a:r>
            <a:r>
              <a:rPr lang="it-IT" dirty="0" err="1"/>
              <a:t>same</a:t>
            </a:r>
            <a:r>
              <a:rPr lang="it-IT" dirty="0"/>
              <a:t> </a:t>
            </a:r>
            <a:r>
              <a:rPr lang="it-IT" dirty="0" err="1"/>
              <a:t>shape</a:t>
            </a:r>
            <a:endParaRPr lang="it-IT" dirty="0"/>
          </a:p>
          <a:p>
            <a:endParaRPr lang="it-IT" dirty="0"/>
          </a:p>
          <a:p>
            <a:r>
              <a:rPr lang="it-IT" dirty="0"/>
              <a:t>Here on the right, the </a:t>
            </a:r>
            <a:r>
              <a:rPr lang="it-IT" dirty="0" err="1"/>
              <a:t>contour</a:t>
            </a:r>
            <a:r>
              <a:rPr lang="it-IT" dirty="0"/>
              <a:t> time </a:t>
            </a:r>
            <a:r>
              <a:rPr lang="it-IT" dirty="0" err="1"/>
              <a:t>evolution</a:t>
            </a:r>
            <a:r>
              <a:rPr lang="it-IT" dirty="0"/>
              <a:t> : I </a:t>
            </a:r>
            <a:r>
              <a:rPr lang="it-IT" dirty="0" err="1"/>
              <a:t>don’t</a:t>
            </a:r>
            <a:r>
              <a:rPr lang="it-IT" dirty="0"/>
              <a:t> </a:t>
            </a:r>
            <a:r>
              <a:rPr lang="it-IT" dirty="0" err="1"/>
              <a:t>blame</a:t>
            </a:r>
            <a:r>
              <a:rPr lang="it-IT" dirty="0"/>
              <a:t> </a:t>
            </a:r>
            <a:r>
              <a:rPr lang="it-IT" dirty="0" err="1"/>
              <a:t>you</a:t>
            </a:r>
            <a:r>
              <a:rPr lang="it-IT" dirty="0"/>
              <a:t> </a:t>
            </a:r>
            <a:r>
              <a:rPr lang="it-IT" dirty="0" err="1"/>
              <a:t>if</a:t>
            </a:r>
            <a:r>
              <a:rPr lang="it-IT" dirty="0"/>
              <a:t> </a:t>
            </a:r>
            <a:r>
              <a:rPr lang="it-IT" dirty="0" err="1"/>
              <a:t>you’ve</a:t>
            </a:r>
            <a:r>
              <a:rPr lang="it-IT" dirty="0"/>
              <a:t> </a:t>
            </a:r>
            <a:r>
              <a:rPr lang="it-IT" dirty="0" err="1"/>
              <a:t>thought</a:t>
            </a:r>
            <a:r>
              <a:rPr lang="it-IT" dirty="0"/>
              <a:t> </a:t>
            </a:r>
            <a:r>
              <a:rPr lang="it-IT" dirty="0" err="1"/>
              <a:t>that</a:t>
            </a:r>
            <a:r>
              <a:rPr lang="it-IT" dirty="0"/>
              <a:t> WRF </a:t>
            </a:r>
            <a:r>
              <a:rPr lang="it-IT" dirty="0" err="1"/>
              <a:t>firelines</a:t>
            </a:r>
            <a:r>
              <a:rPr lang="it-IT" dirty="0"/>
              <a:t> look </a:t>
            </a:r>
            <a:r>
              <a:rPr lang="it-IT" dirty="0" err="1"/>
              <a:t>like</a:t>
            </a:r>
            <a:r>
              <a:rPr lang="it-IT" dirty="0"/>
              <a:t> </a:t>
            </a:r>
            <a:r>
              <a:rPr lang="it-IT" dirty="0" err="1"/>
              <a:t>wine-bottles</a:t>
            </a:r>
            <a:r>
              <a:rPr lang="it-IT" dirty="0"/>
              <a:t>. </a:t>
            </a:r>
            <a:r>
              <a:rPr lang="it-IT" dirty="0" err="1"/>
              <a:t>Well</a:t>
            </a:r>
            <a:r>
              <a:rPr lang="it-IT" dirty="0"/>
              <a:t> </a:t>
            </a:r>
            <a:r>
              <a:rPr lang="it-IT" dirty="0" err="1"/>
              <a:t>if</a:t>
            </a:r>
            <a:r>
              <a:rPr lang="it-IT" dirty="0"/>
              <a:t> </a:t>
            </a:r>
            <a:r>
              <a:rPr lang="it-IT" dirty="0" err="1"/>
              <a:t>you</a:t>
            </a:r>
            <a:r>
              <a:rPr lang="it-IT" dirty="0"/>
              <a:t> </a:t>
            </a:r>
            <a:r>
              <a:rPr lang="it-IT" dirty="0" err="1"/>
              <a:t>haven’t</a:t>
            </a:r>
            <a:r>
              <a:rPr lang="it-IT" dirty="0"/>
              <a:t> I </a:t>
            </a:r>
            <a:r>
              <a:rPr lang="it-IT" dirty="0" err="1"/>
              <a:t>guess</a:t>
            </a:r>
            <a:r>
              <a:rPr lang="it-IT" dirty="0"/>
              <a:t> </a:t>
            </a:r>
            <a:r>
              <a:rPr lang="it-IT" dirty="0" err="1"/>
              <a:t>you</a:t>
            </a:r>
            <a:r>
              <a:rPr lang="it-IT" dirty="0"/>
              <a:t> </a:t>
            </a:r>
            <a:r>
              <a:rPr lang="it-IT" dirty="0" err="1"/>
              <a:t>don’t</a:t>
            </a:r>
            <a:r>
              <a:rPr lang="it-IT" dirty="0"/>
              <a:t> </a:t>
            </a:r>
            <a:r>
              <a:rPr lang="it-IT" dirty="0" err="1"/>
              <a:t>have</a:t>
            </a:r>
            <a:r>
              <a:rPr lang="it-IT" dirty="0"/>
              <a:t> an </a:t>
            </a:r>
            <a:r>
              <a:rPr lang="it-IT" dirty="0" err="1"/>
              <a:t>Italian</a:t>
            </a:r>
            <a:r>
              <a:rPr lang="it-IT" dirty="0"/>
              <a:t> </a:t>
            </a:r>
            <a:r>
              <a:rPr lang="it-IT" dirty="0" err="1"/>
              <a:t>bias</a:t>
            </a:r>
            <a:r>
              <a:rPr lang="it-IT" dirty="0"/>
              <a:t>. </a:t>
            </a:r>
          </a:p>
          <a:p>
            <a:endParaRPr lang="it-IT" dirty="0"/>
          </a:p>
          <a:p>
            <a:endParaRPr lang="it-IT" dirty="0"/>
          </a:p>
        </p:txBody>
      </p:sp>
      <p:sp>
        <p:nvSpPr>
          <p:cNvPr id="4" name="Segnaposto numero diapositiva 3"/>
          <p:cNvSpPr>
            <a:spLocks noGrp="1"/>
          </p:cNvSpPr>
          <p:nvPr>
            <p:ph type="sldNum" sz="quarter" idx="10"/>
          </p:nvPr>
        </p:nvSpPr>
        <p:spPr/>
        <p:txBody>
          <a:bodyPr/>
          <a:lstStyle/>
          <a:p>
            <a:fld id="{6BA604E4-C8D7-9647-82E9-413932935932}" type="slidenum">
              <a:rPr lang="it-IT" smtClean="0"/>
              <a:t>7</a:t>
            </a:fld>
            <a:endParaRPr lang="it-IT" dirty="0"/>
          </a:p>
        </p:txBody>
      </p:sp>
    </p:spTree>
    <p:extLst>
      <p:ext uri="{BB962C8B-B14F-4D97-AF65-F5344CB8AC3E}">
        <p14:creationId xmlns:p14="http://schemas.microsoft.com/office/powerpoint/2010/main" val="4085527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noRot="1" noChangeAspect="1"/>
          </p:cNvSpPr>
          <p:nvPr>
            <p:ph type="sldImg"/>
          </p:nvPr>
        </p:nvSpPr>
        <p:spPr>
          <a:xfrm>
            <a:off x="685800" y="1143000"/>
            <a:ext cx="5484813" cy="3084513"/>
          </a:xfrm>
          <a:prstGeom prst="rect">
            <a:avLst/>
          </a:prstGeom>
        </p:spPr>
      </p:sp>
      <p:sp>
        <p:nvSpPr>
          <p:cNvPr id="153" name="PlaceHolder 2"/>
          <p:cNvSpPr>
            <a:spLocks noGrp="1"/>
          </p:cNvSpPr>
          <p:nvPr>
            <p:ph type="body"/>
          </p:nvPr>
        </p:nvSpPr>
        <p:spPr>
          <a:xfrm>
            <a:off x="685800" y="4400640"/>
            <a:ext cx="5484960" cy="3598920"/>
          </a:xfrm>
          <a:prstGeom prst="rect">
            <a:avLst/>
          </a:prstGeom>
        </p:spPr>
        <p:txBody>
          <a:bodyPr lIns="0" tIns="0" rIns="0" bIns="0"/>
          <a:lstStyle/>
          <a:p>
            <a:r>
              <a:rPr lang="en-US" sz="2000" b="0" strike="noStrike" spc="-1" dirty="0">
                <a:latin typeface="Arial"/>
              </a:rPr>
              <a:t>In this last slide I’d like to briefly discuss about the main advantages of this techniques</a:t>
            </a:r>
          </a:p>
          <a:p>
            <a:endParaRPr lang="en-US" sz="2000" b="0" strike="noStrike" spc="-1" dirty="0">
              <a:latin typeface="Arial"/>
            </a:endParaRPr>
          </a:p>
          <a:p>
            <a:pPr marL="342900" indent="-342900">
              <a:buFont typeface="Arial" panose="020B0604020202020204" pitchFamily="34" charset="0"/>
              <a:buChar char="•"/>
            </a:pPr>
            <a:r>
              <a:rPr lang="en-US" sz="2000" b="0" strike="noStrike" spc="-1" dirty="0">
                <a:latin typeface="Arial"/>
              </a:rPr>
              <a:t>We have gotten a rough estimate of the speed up our model provides , 10 mins against hours … This point has to be further analyzed, on one hand we used simple examples (in our paper we applied this method to the Isom Creek fire, which happened in Alaska in 2020), on the other hand we worked only with one Core (there are still improvements to be made on the library for parallel computing and </a:t>
            </a:r>
            <a:r>
              <a:rPr lang="en-US" sz="2000" b="0" strike="noStrike" spc="-1" dirty="0" err="1">
                <a:latin typeface="Arial"/>
              </a:rPr>
              <a:t>gpu</a:t>
            </a:r>
            <a:r>
              <a:rPr lang="en-US" sz="2000" b="0" strike="noStrike" spc="-1" dirty="0">
                <a:latin typeface="Arial"/>
              </a:rPr>
              <a:t> computing) </a:t>
            </a:r>
          </a:p>
          <a:p>
            <a:pPr marL="342900" indent="-342900">
              <a:buFont typeface="Arial" panose="020B0604020202020204" pitchFamily="34" charset="0"/>
              <a:buChar char="•"/>
            </a:pPr>
            <a:endParaRPr lang="en-US" sz="2000" b="0" strike="noStrike" spc="-1" dirty="0">
              <a:latin typeface="Arial"/>
            </a:endParaRPr>
          </a:p>
          <a:p>
            <a:pPr marL="342900" indent="-342900">
              <a:buFont typeface="Arial" panose="020B0604020202020204" pitchFamily="34" charset="0"/>
              <a:buChar char="•"/>
            </a:pPr>
            <a:r>
              <a:rPr lang="en-US" sz="2000" b="0" strike="noStrike" spc="-1" dirty="0">
                <a:latin typeface="Arial"/>
              </a:rPr>
              <a:t>While numerical methods only work on the initial domain range, this architecture learns the NN parameters that can be used to extend the predicted solution outside of the training domains, this can be used for forensic investigations: it is possible to reconstruct the ignition point and the evolution of the </a:t>
            </a:r>
            <a:r>
              <a:rPr lang="en-US" sz="2000" b="0" strike="noStrike" spc="-1" dirty="0" err="1">
                <a:latin typeface="Arial"/>
              </a:rPr>
              <a:t>fireline</a:t>
            </a:r>
            <a:r>
              <a:rPr lang="en-US" sz="2000" b="0" strike="noStrike" spc="-1" dirty="0">
                <a:latin typeface="Arial"/>
              </a:rPr>
              <a:t> from the final state of the wildfire </a:t>
            </a:r>
          </a:p>
          <a:p>
            <a:pPr marL="342900" indent="-342900">
              <a:buFont typeface="Arial" panose="020B0604020202020204" pitchFamily="34" charset="0"/>
              <a:buChar char="•"/>
            </a:pPr>
            <a:endParaRPr lang="en-US" sz="2000" b="0" strike="noStrike" spc="-1" dirty="0">
              <a:latin typeface="Arial"/>
            </a:endParaRPr>
          </a:p>
          <a:p>
            <a:pPr marL="342900" indent="-342900">
              <a:buFont typeface="Arial" panose="020B0604020202020204" pitchFamily="34" charset="0"/>
              <a:buChar char="•"/>
            </a:pPr>
            <a:r>
              <a:rPr lang="en-US" sz="2000" b="0" strike="noStrike" spc="-1" dirty="0">
                <a:latin typeface="Arial"/>
              </a:rPr>
              <a:t>It is possible to interpolate the solution on a continuous mesh </a:t>
            </a:r>
          </a:p>
          <a:p>
            <a:pPr marL="342900" indent="-342900">
              <a:buFont typeface="Arial" panose="020B0604020202020204" pitchFamily="34" charset="0"/>
              <a:buChar char="•"/>
            </a:pPr>
            <a:endParaRPr lang="en-US" sz="2000" b="0" strike="noStrike" spc="-1" dirty="0">
              <a:latin typeface="Arial"/>
            </a:endParaRPr>
          </a:p>
          <a:p>
            <a:pPr marL="342900" indent="-342900">
              <a:buFont typeface="Arial" panose="020B0604020202020204" pitchFamily="34" charset="0"/>
              <a:buChar char="•"/>
            </a:pPr>
            <a:r>
              <a:rPr lang="en-US" sz="2000" b="0" strike="noStrike" spc="-1" dirty="0" err="1">
                <a:latin typeface="Arial"/>
              </a:rPr>
              <a:t>Modyfing</a:t>
            </a:r>
            <a:r>
              <a:rPr lang="en-US" sz="2000" b="0" strike="noStrike" spc="-1" dirty="0">
                <a:latin typeface="Arial"/>
              </a:rPr>
              <a:t> the equations is as easy as changing a few lines of code, instead of re-implementing the </a:t>
            </a:r>
            <a:r>
              <a:rPr lang="en-US" sz="2000" b="0" strike="noStrike" spc="-1" dirty="0" err="1">
                <a:latin typeface="Arial"/>
              </a:rPr>
              <a:t>discretizaition</a:t>
            </a:r>
            <a:r>
              <a:rPr lang="en-US" sz="2000" b="0" strike="noStrike" spc="-1" dirty="0">
                <a:latin typeface="Arial"/>
              </a:rPr>
              <a:t> and perturbative form of the equations, allowing for faster investigation of new models</a:t>
            </a:r>
          </a:p>
          <a:p>
            <a:pPr marL="342900" indent="-342900">
              <a:buFont typeface="Arial" panose="020B0604020202020204" pitchFamily="34" charset="0"/>
              <a:buChar char="•"/>
            </a:pPr>
            <a:endParaRPr lang="en-US" sz="2000" b="0" strike="noStrike" spc="-1" dirty="0">
              <a:latin typeface="Arial"/>
            </a:endParaRPr>
          </a:p>
          <a:p>
            <a:pPr marL="342900" indent="-342900">
              <a:buFont typeface="Arial" panose="020B0604020202020204" pitchFamily="34" charset="0"/>
              <a:buChar char="•"/>
            </a:pPr>
            <a:r>
              <a:rPr lang="en-US" sz="2000" b="0" strike="noStrike" spc="-1" dirty="0">
                <a:latin typeface="Arial"/>
              </a:rPr>
              <a:t>This architecture doesn’t need NNs with a high number of degrees of freedom  to be accurate, reducing the overall computational cost and increasing performance. In quantitative terms it means not exceeding  some tens of neurons on a single hidden layer </a:t>
            </a:r>
          </a:p>
          <a:p>
            <a:pPr marL="342900" indent="-342900">
              <a:buFont typeface="Arial" panose="020B0604020202020204" pitchFamily="34" charset="0"/>
              <a:buChar char="•"/>
            </a:pPr>
            <a:endParaRPr lang="en-US" sz="2000" b="0" strike="noStrike" spc="-1" dirty="0">
              <a:latin typeface="Arial"/>
            </a:endParaRPr>
          </a:p>
          <a:p>
            <a:pPr marL="342900" indent="-342900">
              <a:buFont typeface="Arial" panose="020B0604020202020204" pitchFamily="34" charset="0"/>
              <a:buChar char="•"/>
            </a:pPr>
            <a:r>
              <a:rPr lang="en-US" sz="2000" b="0" strike="noStrike" spc="-1" dirty="0">
                <a:latin typeface="Arial"/>
              </a:rPr>
              <a:t>As a consequence, the model is more interpretable and users can run the resulting simulator on standard PC without needing high performance machines</a:t>
            </a:r>
          </a:p>
          <a:p>
            <a:pPr marL="342900" indent="-342900">
              <a:buFont typeface="Arial" panose="020B0604020202020204" pitchFamily="34" charset="0"/>
              <a:buChar char="•"/>
            </a:pPr>
            <a:endParaRPr lang="en-US" sz="2000" b="0" strike="noStrike" spc="-1" dirty="0">
              <a:latin typeface="Arial"/>
            </a:endParaRPr>
          </a:p>
          <a:p>
            <a:pPr marL="342900" indent="-342900">
              <a:buFont typeface="Arial" panose="020B0604020202020204" pitchFamily="34" charset="0"/>
              <a:buChar char="•"/>
            </a:pPr>
            <a:r>
              <a:rPr lang="en-US" sz="2000" b="0" strike="noStrike" spc="-1" dirty="0">
                <a:latin typeface="Arial"/>
              </a:rPr>
              <a:t>PINNs can be used to extrapolate physical laws once they have been interpolated, hence providing a tool to refine theoretical models  (data-driven model discovery, 4th paradigm of science)</a:t>
            </a:r>
          </a:p>
        </p:txBody>
      </p:sp>
      <p:sp>
        <p:nvSpPr>
          <p:cNvPr id="15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F4AE95F-45B3-44B5-8B19-2984E6D96290}" type="slidenum">
              <a:rPr lang="en-US" sz="1200" b="0" strike="noStrike" spc="-1">
                <a:solidFill>
                  <a:srgbClr val="000000"/>
                </a:solidFill>
                <a:latin typeface="+mn-lt"/>
                <a:ea typeface="+mn-ea"/>
              </a:rPr>
              <a:t>8</a:t>
            </a:fld>
            <a:endParaRPr lang="en-US" sz="1200" b="0" strike="noStrike" spc="-1">
              <a:latin typeface="Arial"/>
            </a:endParaRPr>
          </a:p>
        </p:txBody>
      </p:sp>
    </p:spTree>
    <p:extLst>
      <p:ext uri="{BB962C8B-B14F-4D97-AF65-F5344CB8AC3E}">
        <p14:creationId xmlns:p14="http://schemas.microsoft.com/office/powerpoint/2010/main" val="1174236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6BA604E4-C8D7-9647-82E9-413932935932}" type="slidenum">
              <a:rPr lang="it-IT" smtClean="0"/>
              <a:t>9</a:t>
            </a:fld>
            <a:endParaRPr lang="it-IT" dirty="0"/>
          </a:p>
        </p:txBody>
      </p:sp>
    </p:spTree>
    <p:extLst>
      <p:ext uri="{BB962C8B-B14F-4D97-AF65-F5344CB8AC3E}">
        <p14:creationId xmlns:p14="http://schemas.microsoft.com/office/powerpoint/2010/main" val="113060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stile</a:t>
            </a:r>
            <a:endParaRPr lang="en-CA"/>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CA"/>
          </a:p>
        </p:txBody>
      </p:sp>
      <p:sp>
        <p:nvSpPr>
          <p:cNvPr id="4" name="Segnaposto data 3"/>
          <p:cNvSpPr>
            <a:spLocks noGrp="1"/>
          </p:cNvSpPr>
          <p:nvPr>
            <p:ph type="dt" sz="half" idx="10"/>
          </p:nvPr>
        </p:nvSpPr>
        <p:spPr/>
        <p:txBody>
          <a:bodyPr/>
          <a:lstStyle/>
          <a:p>
            <a:fld id="{CEC9D9B5-E722-F94C-B7A0-5D5ACC84252F}" type="datetimeFigureOut">
              <a:rPr lang="en-CA" smtClean="0"/>
              <a:t>2021-01-11</a:t>
            </a:fld>
            <a:endParaRPr lang="en-CA"/>
          </a:p>
        </p:txBody>
      </p:sp>
      <p:sp>
        <p:nvSpPr>
          <p:cNvPr id="5" name="Segnaposto piè di pagina 4"/>
          <p:cNvSpPr>
            <a:spLocks noGrp="1"/>
          </p:cNvSpPr>
          <p:nvPr>
            <p:ph type="ftr" sz="quarter" idx="11"/>
          </p:nvPr>
        </p:nvSpPr>
        <p:spPr/>
        <p:txBody>
          <a:bodyPr/>
          <a:lstStyle/>
          <a:p>
            <a:endParaRPr lang="en-CA"/>
          </a:p>
        </p:txBody>
      </p:sp>
      <p:sp>
        <p:nvSpPr>
          <p:cNvPr id="6" name="Segnaposto numero diapositiva 5"/>
          <p:cNvSpPr>
            <a:spLocks noGrp="1"/>
          </p:cNvSpPr>
          <p:nvPr>
            <p:ph type="sldNum" sz="quarter" idx="12"/>
          </p:nvPr>
        </p:nvSpPr>
        <p:spPr/>
        <p:txBody>
          <a:bodyPr/>
          <a:lstStyle/>
          <a:p>
            <a:fld id="{E7B2F370-9F16-294B-BEF0-044F3E40B415}" type="slidenum">
              <a:rPr lang="en-CA" smtClean="0"/>
              <a:t>‹N›</a:t>
            </a:fld>
            <a:endParaRPr lang="en-CA"/>
          </a:p>
        </p:txBody>
      </p:sp>
    </p:spTree>
    <p:extLst>
      <p:ext uri="{BB962C8B-B14F-4D97-AF65-F5344CB8AC3E}">
        <p14:creationId xmlns:p14="http://schemas.microsoft.com/office/powerpoint/2010/main" val="2115392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CA"/>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CA"/>
          </a:p>
        </p:txBody>
      </p:sp>
      <p:sp>
        <p:nvSpPr>
          <p:cNvPr id="4" name="Segnaposto data 3"/>
          <p:cNvSpPr>
            <a:spLocks noGrp="1"/>
          </p:cNvSpPr>
          <p:nvPr>
            <p:ph type="dt" sz="half" idx="10"/>
          </p:nvPr>
        </p:nvSpPr>
        <p:spPr/>
        <p:txBody>
          <a:bodyPr/>
          <a:lstStyle/>
          <a:p>
            <a:fld id="{CEC9D9B5-E722-F94C-B7A0-5D5ACC84252F}" type="datetimeFigureOut">
              <a:rPr lang="en-CA" smtClean="0"/>
              <a:t>2021-01-11</a:t>
            </a:fld>
            <a:endParaRPr lang="en-CA"/>
          </a:p>
        </p:txBody>
      </p:sp>
      <p:sp>
        <p:nvSpPr>
          <p:cNvPr id="5" name="Segnaposto piè di pagina 4"/>
          <p:cNvSpPr>
            <a:spLocks noGrp="1"/>
          </p:cNvSpPr>
          <p:nvPr>
            <p:ph type="ftr" sz="quarter" idx="11"/>
          </p:nvPr>
        </p:nvSpPr>
        <p:spPr/>
        <p:txBody>
          <a:bodyPr/>
          <a:lstStyle/>
          <a:p>
            <a:endParaRPr lang="en-CA"/>
          </a:p>
        </p:txBody>
      </p:sp>
      <p:sp>
        <p:nvSpPr>
          <p:cNvPr id="6" name="Segnaposto numero diapositiva 5"/>
          <p:cNvSpPr>
            <a:spLocks noGrp="1"/>
          </p:cNvSpPr>
          <p:nvPr>
            <p:ph type="sldNum" sz="quarter" idx="12"/>
          </p:nvPr>
        </p:nvSpPr>
        <p:spPr/>
        <p:txBody>
          <a:bodyPr/>
          <a:lstStyle/>
          <a:p>
            <a:fld id="{E7B2F370-9F16-294B-BEF0-044F3E40B415}" type="slidenum">
              <a:rPr lang="en-CA" smtClean="0"/>
              <a:t>‹N›</a:t>
            </a:fld>
            <a:endParaRPr lang="en-CA"/>
          </a:p>
        </p:txBody>
      </p:sp>
    </p:spTree>
    <p:extLst>
      <p:ext uri="{BB962C8B-B14F-4D97-AF65-F5344CB8AC3E}">
        <p14:creationId xmlns:p14="http://schemas.microsoft.com/office/powerpoint/2010/main" val="631320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stile</a:t>
            </a:r>
            <a:endParaRPr lang="en-CA"/>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CA"/>
          </a:p>
        </p:txBody>
      </p:sp>
      <p:sp>
        <p:nvSpPr>
          <p:cNvPr id="4" name="Segnaposto data 3"/>
          <p:cNvSpPr>
            <a:spLocks noGrp="1"/>
          </p:cNvSpPr>
          <p:nvPr>
            <p:ph type="dt" sz="half" idx="10"/>
          </p:nvPr>
        </p:nvSpPr>
        <p:spPr/>
        <p:txBody>
          <a:bodyPr/>
          <a:lstStyle/>
          <a:p>
            <a:fld id="{CEC9D9B5-E722-F94C-B7A0-5D5ACC84252F}" type="datetimeFigureOut">
              <a:rPr lang="en-CA" smtClean="0"/>
              <a:t>2021-01-11</a:t>
            </a:fld>
            <a:endParaRPr lang="en-CA"/>
          </a:p>
        </p:txBody>
      </p:sp>
      <p:sp>
        <p:nvSpPr>
          <p:cNvPr id="5" name="Segnaposto piè di pagina 4"/>
          <p:cNvSpPr>
            <a:spLocks noGrp="1"/>
          </p:cNvSpPr>
          <p:nvPr>
            <p:ph type="ftr" sz="quarter" idx="11"/>
          </p:nvPr>
        </p:nvSpPr>
        <p:spPr/>
        <p:txBody>
          <a:bodyPr/>
          <a:lstStyle/>
          <a:p>
            <a:endParaRPr lang="en-CA"/>
          </a:p>
        </p:txBody>
      </p:sp>
      <p:sp>
        <p:nvSpPr>
          <p:cNvPr id="6" name="Segnaposto numero diapositiva 5"/>
          <p:cNvSpPr>
            <a:spLocks noGrp="1"/>
          </p:cNvSpPr>
          <p:nvPr>
            <p:ph type="sldNum" sz="quarter" idx="12"/>
          </p:nvPr>
        </p:nvSpPr>
        <p:spPr/>
        <p:txBody>
          <a:bodyPr/>
          <a:lstStyle/>
          <a:p>
            <a:fld id="{E7B2F370-9F16-294B-BEF0-044F3E40B415}" type="slidenum">
              <a:rPr lang="en-CA" smtClean="0"/>
              <a:t>‹N›</a:t>
            </a:fld>
            <a:endParaRPr lang="en-CA"/>
          </a:p>
        </p:txBody>
      </p:sp>
    </p:spTree>
    <p:extLst>
      <p:ext uri="{BB962C8B-B14F-4D97-AF65-F5344CB8AC3E}">
        <p14:creationId xmlns:p14="http://schemas.microsoft.com/office/powerpoint/2010/main" val="2041183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CA"/>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CA"/>
          </a:p>
        </p:txBody>
      </p:sp>
      <p:sp>
        <p:nvSpPr>
          <p:cNvPr id="4" name="Segnaposto data 3"/>
          <p:cNvSpPr>
            <a:spLocks noGrp="1"/>
          </p:cNvSpPr>
          <p:nvPr>
            <p:ph type="dt" sz="half" idx="10"/>
          </p:nvPr>
        </p:nvSpPr>
        <p:spPr/>
        <p:txBody>
          <a:bodyPr/>
          <a:lstStyle/>
          <a:p>
            <a:fld id="{CEC9D9B5-E722-F94C-B7A0-5D5ACC84252F}" type="datetimeFigureOut">
              <a:rPr lang="en-CA" smtClean="0"/>
              <a:t>2021-01-11</a:t>
            </a:fld>
            <a:endParaRPr lang="en-CA"/>
          </a:p>
        </p:txBody>
      </p:sp>
      <p:sp>
        <p:nvSpPr>
          <p:cNvPr id="5" name="Segnaposto piè di pagina 4"/>
          <p:cNvSpPr>
            <a:spLocks noGrp="1"/>
          </p:cNvSpPr>
          <p:nvPr>
            <p:ph type="ftr" sz="quarter" idx="11"/>
          </p:nvPr>
        </p:nvSpPr>
        <p:spPr/>
        <p:txBody>
          <a:bodyPr/>
          <a:lstStyle/>
          <a:p>
            <a:endParaRPr lang="en-CA"/>
          </a:p>
        </p:txBody>
      </p:sp>
      <p:sp>
        <p:nvSpPr>
          <p:cNvPr id="6" name="Segnaposto numero diapositiva 5"/>
          <p:cNvSpPr>
            <a:spLocks noGrp="1"/>
          </p:cNvSpPr>
          <p:nvPr>
            <p:ph type="sldNum" sz="quarter" idx="12"/>
          </p:nvPr>
        </p:nvSpPr>
        <p:spPr/>
        <p:txBody>
          <a:bodyPr/>
          <a:lstStyle/>
          <a:p>
            <a:fld id="{E7B2F370-9F16-294B-BEF0-044F3E40B415}" type="slidenum">
              <a:rPr lang="en-CA" smtClean="0"/>
              <a:t>‹N›</a:t>
            </a:fld>
            <a:endParaRPr lang="en-CA"/>
          </a:p>
        </p:txBody>
      </p:sp>
    </p:spTree>
    <p:extLst>
      <p:ext uri="{BB962C8B-B14F-4D97-AF65-F5344CB8AC3E}">
        <p14:creationId xmlns:p14="http://schemas.microsoft.com/office/powerpoint/2010/main" val="159874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stile</a:t>
            </a:r>
            <a:endParaRPr lang="en-CA"/>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CEC9D9B5-E722-F94C-B7A0-5D5ACC84252F}" type="datetimeFigureOut">
              <a:rPr lang="en-CA" smtClean="0"/>
              <a:t>2021-01-11</a:t>
            </a:fld>
            <a:endParaRPr lang="en-CA"/>
          </a:p>
        </p:txBody>
      </p:sp>
      <p:sp>
        <p:nvSpPr>
          <p:cNvPr id="5" name="Segnaposto piè di pagina 4"/>
          <p:cNvSpPr>
            <a:spLocks noGrp="1"/>
          </p:cNvSpPr>
          <p:nvPr>
            <p:ph type="ftr" sz="quarter" idx="11"/>
          </p:nvPr>
        </p:nvSpPr>
        <p:spPr/>
        <p:txBody>
          <a:bodyPr/>
          <a:lstStyle/>
          <a:p>
            <a:endParaRPr lang="en-CA"/>
          </a:p>
        </p:txBody>
      </p:sp>
      <p:sp>
        <p:nvSpPr>
          <p:cNvPr id="6" name="Segnaposto numero diapositiva 5"/>
          <p:cNvSpPr>
            <a:spLocks noGrp="1"/>
          </p:cNvSpPr>
          <p:nvPr>
            <p:ph type="sldNum" sz="quarter" idx="12"/>
          </p:nvPr>
        </p:nvSpPr>
        <p:spPr/>
        <p:txBody>
          <a:bodyPr/>
          <a:lstStyle/>
          <a:p>
            <a:fld id="{E7B2F370-9F16-294B-BEF0-044F3E40B415}" type="slidenum">
              <a:rPr lang="en-CA" smtClean="0"/>
              <a:t>‹N›</a:t>
            </a:fld>
            <a:endParaRPr lang="en-CA"/>
          </a:p>
        </p:txBody>
      </p:sp>
    </p:spTree>
    <p:extLst>
      <p:ext uri="{BB962C8B-B14F-4D97-AF65-F5344CB8AC3E}">
        <p14:creationId xmlns:p14="http://schemas.microsoft.com/office/powerpoint/2010/main" val="2057979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CA"/>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CA"/>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CA"/>
          </a:p>
        </p:txBody>
      </p:sp>
      <p:sp>
        <p:nvSpPr>
          <p:cNvPr id="5" name="Segnaposto data 4"/>
          <p:cNvSpPr>
            <a:spLocks noGrp="1"/>
          </p:cNvSpPr>
          <p:nvPr>
            <p:ph type="dt" sz="half" idx="10"/>
          </p:nvPr>
        </p:nvSpPr>
        <p:spPr/>
        <p:txBody>
          <a:bodyPr/>
          <a:lstStyle/>
          <a:p>
            <a:fld id="{CEC9D9B5-E722-F94C-B7A0-5D5ACC84252F}" type="datetimeFigureOut">
              <a:rPr lang="en-CA" smtClean="0"/>
              <a:t>2021-01-11</a:t>
            </a:fld>
            <a:endParaRPr lang="en-CA"/>
          </a:p>
        </p:txBody>
      </p:sp>
      <p:sp>
        <p:nvSpPr>
          <p:cNvPr id="6" name="Segnaposto piè di pagina 5"/>
          <p:cNvSpPr>
            <a:spLocks noGrp="1"/>
          </p:cNvSpPr>
          <p:nvPr>
            <p:ph type="ftr" sz="quarter" idx="11"/>
          </p:nvPr>
        </p:nvSpPr>
        <p:spPr/>
        <p:txBody>
          <a:bodyPr/>
          <a:lstStyle/>
          <a:p>
            <a:endParaRPr lang="en-CA"/>
          </a:p>
        </p:txBody>
      </p:sp>
      <p:sp>
        <p:nvSpPr>
          <p:cNvPr id="7" name="Segnaposto numero diapositiva 6"/>
          <p:cNvSpPr>
            <a:spLocks noGrp="1"/>
          </p:cNvSpPr>
          <p:nvPr>
            <p:ph type="sldNum" sz="quarter" idx="12"/>
          </p:nvPr>
        </p:nvSpPr>
        <p:spPr/>
        <p:txBody>
          <a:bodyPr/>
          <a:lstStyle/>
          <a:p>
            <a:fld id="{E7B2F370-9F16-294B-BEF0-044F3E40B415}" type="slidenum">
              <a:rPr lang="en-CA" smtClean="0"/>
              <a:t>‹N›</a:t>
            </a:fld>
            <a:endParaRPr lang="en-CA"/>
          </a:p>
        </p:txBody>
      </p:sp>
    </p:spTree>
    <p:extLst>
      <p:ext uri="{BB962C8B-B14F-4D97-AF65-F5344CB8AC3E}">
        <p14:creationId xmlns:p14="http://schemas.microsoft.com/office/powerpoint/2010/main" val="1092174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stile</a:t>
            </a:r>
            <a:endParaRPr lang="en-CA"/>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CA"/>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CA"/>
          </a:p>
        </p:txBody>
      </p:sp>
      <p:sp>
        <p:nvSpPr>
          <p:cNvPr id="7" name="Segnaposto data 6"/>
          <p:cNvSpPr>
            <a:spLocks noGrp="1"/>
          </p:cNvSpPr>
          <p:nvPr>
            <p:ph type="dt" sz="half" idx="10"/>
          </p:nvPr>
        </p:nvSpPr>
        <p:spPr/>
        <p:txBody>
          <a:bodyPr/>
          <a:lstStyle/>
          <a:p>
            <a:fld id="{CEC9D9B5-E722-F94C-B7A0-5D5ACC84252F}" type="datetimeFigureOut">
              <a:rPr lang="en-CA" smtClean="0"/>
              <a:t>2021-01-11</a:t>
            </a:fld>
            <a:endParaRPr lang="en-CA"/>
          </a:p>
        </p:txBody>
      </p:sp>
      <p:sp>
        <p:nvSpPr>
          <p:cNvPr id="8" name="Segnaposto piè di pagina 7"/>
          <p:cNvSpPr>
            <a:spLocks noGrp="1"/>
          </p:cNvSpPr>
          <p:nvPr>
            <p:ph type="ftr" sz="quarter" idx="11"/>
          </p:nvPr>
        </p:nvSpPr>
        <p:spPr/>
        <p:txBody>
          <a:bodyPr/>
          <a:lstStyle/>
          <a:p>
            <a:endParaRPr lang="en-CA"/>
          </a:p>
        </p:txBody>
      </p:sp>
      <p:sp>
        <p:nvSpPr>
          <p:cNvPr id="9" name="Segnaposto numero diapositiva 8"/>
          <p:cNvSpPr>
            <a:spLocks noGrp="1"/>
          </p:cNvSpPr>
          <p:nvPr>
            <p:ph type="sldNum" sz="quarter" idx="12"/>
          </p:nvPr>
        </p:nvSpPr>
        <p:spPr/>
        <p:txBody>
          <a:bodyPr/>
          <a:lstStyle/>
          <a:p>
            <a:fld id="{E7B2F370-9F16-294B-BEF0-044F3E40B415}" type="slidenum">
              <a:rPr lang="en-CA" smtClean="0"/>
              <a:t>‹N›</a:t>
            </a:fld>
            <a:endParaRPr lang="en-CA"/>
          </a:p>
        </p:txBody>
      </p:sp>
    </p:spTree>
    <p:extLst>
      <p:ext uri="{BB962C8B-B14F-4D97-AF65-F5344CB8AC3E}">
        <p14:creationId xmlns:p14="http://schemas.microsoft.com/office/powerpoint/2010/main" val="1627216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CA"/>
          </a:p>
        </p:txBody>
      </p:sp>
      <p:sp>
        <p:nvSpPr>
          <p:cNvPr id="3" name="Segnaposto data 2"/>
          <p:cNvSpPr>
            <a:spLocks noGrp="1"/>
          </p:cNvSpPr>
          <p:nvPr>
            <p:ph type="dt" sz="half" idx="10"/>
          </p:nvPr>
        </p:nvSpPr>
        <p:spPr/>
        <p:txBody>
          <a:bodyPr/>
          <a:lstStyle/>
          <a:p>
            <a:fld id="{CEC9D9B5-E722-F94C-B7A0-5D5ACC84252F}" type="datetimeFigureOut">
              <a:rPr lang="en-CA" smtClean="0"/>
              <a:t>2021-01-11</a:t>
            </a:fld>
            <a:endParaRPr lang="en-CA"/>
          </a:p>
        </p:txBody>
      </p:sp>
      <p:sp>
        <p:nvSpPr>
          <p:cNvPr id="4" name="Segnaposto piè di pagina 3"/>
          <p:cNvSpPr>
            <a:spLocks noGrp="1"/>
          </p:cNvSpPr>
          <p:nvPr>
            <p:ph type="ftr" sz="quarter" idx="11"/>
          </p:nvPr>
        </p:nvSpPr>
        <p:spPr/>
        <p:txBody>
          <a:bodyPr/>
          <a:lstStyle/>
          <a:p>
            <a:endParaRPr lang="en-CA"/>
          </a:p>
        </p:txBody>
      </p:sp>
      <p:sp>
        <p:nvSpPr>
          <p:cNvPr id="5" name="Segnaposto numero diapositiva 4"/>
          <p:cNvSpPr>
            <a:spLocks noGrp="1"/>
          </p:cNvSpPr>
          <p:nvPr>
            <p:ph type="sldNum" sz="quarter" idx="12"/>
          </p:nvPr>
        </p:nvSpPr>
        <p:spPr/>
        <p:txBody>
          <a:bodyPr/>
          <a:lstStyle/>
          <a:p>
            <a:fld id="{E7B2F370-9F16-294B-BEF0-044F3E40B415}" type="slidenum">
              <a:rPr lang="en-CA" smtClean="0"/>
              <a:t>‹N›</a:t>
            </a:fld>
            <a:endParaRPr lang="en-CA"/>
          </a:p>
        </p:txBody>
      </p:sp>
    </p:spTree>
    <p:extLst>
      <p:ext uri="{BB962C8B-B14F-4D97-AF65-F5344CB8AC3E}">
        <p14:creationId xmlns:p14="http://schemas.microsoft.com/office/powerpoint/2010/main" val="423941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EC9D9B5-E722-F94C-B7A0-5D5ACC84252F}" type="datetimeFigureOut">
              <a:rPr lang="en-CA" smtClean="0"/>
              <a:t>2021-01-11</a:t>
            </a:fld>
            <a:endParaRPr lang="en-CA"/>
          </a:p>
        </p:txBody>
      </p:sp>
      <p:sp>
        <p:nvSpPr>
          <p:cNvPr id="3" name="Segnaposto piè di pagina 2"/>
          <p:cNvSpPr>
            <a:spLocks noGrp="1"/>
          </p:cNvSpPr>
          <p:nvPr>
            <p:ph type="ftr" sz="quarter" idx="11"/>
          </p:nvPr>
        </p:nvSpPr>
        <p:spPr/>
        <p:txBody>
          <a:bodyPr/>
          <a:lstStyle/>
          <a:p>
            <a:endParaRPr lang="en-CA"/>
          </a:p>
        </p:txBody>
      </p:sp>
      <p:sp>
        <p:nvSpPr>
          <p:cNvPr id="4" name="Segnaposto numero diapositiva 3"/>
          <p:cNvSpPr>
            <a:spLocks noGrp="1"/>
          </p:cNvSpPr>
          <p:nvPr>
            <p:ph type="sldNum" sz="quarter" idx="12"/>
          </p:nvPr>
        </p:nvSpPr>
        <p:spPr/>
        <p:txBody>
          <a:bodyPr/>
          <a:lstStyle/>
          <a:p>
            <a:fld id="{E7B2F370-9F16-294B-BEF0-044F3E40B415}" type="slidenum">
              <a:rPr lang="en-CA" smtClean="0"/>
              <a:t>‹N›</a:t>
            </a:fld>
            <a:endParaRPr lang="en-CA"/>
          </a:p>
        </p:txBody>
      </p:sp>
    </p:spTree>
    <p:extLst>
      <p:ext uri="{BB962C8B-B14F-4D97-AF65-F5344CB8AC3E}">
        <p14:creationId xmlns:p14="http://schemas.microsoft.com/office/powerpoint/2010/main" val="1982390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stile</a:t>
            </a:r>
            <a:endParaRPr lang="en-CA"/>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CA"/>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CEC9D9B5-E722-F94C-B7A0-5D5ACC84252F}" type="datetimeFigureOut">
              <a:rPr lang="en-CA" smtClean="0"/>
              <a:t>2021-01-11</a:t>
            </a:fld>
            <a:endParaRPr lang="en-CA"/>
          </a:p>
        </p:txBody>
      </p:sp>
      <p:sp>
        <p:nvSpPr>
          <p:cNvPr id="6" name="Segnaposto piè di pagina 5"/>
          <p:cNvSpPr>
            <a:spLocks noGrp="1"/>
          </p:cNvSpPr>
          <p:nvPr>
            <p:ph type="ftr" sz="quarter" idx="11"/>
          </p:nvPr>
        </p:nvSpPr>
        <p:spPr/>
        <p:txBody>
          <a:bodyPr/>
          <a:lstStyle/>
          <a:p>
            <a:endParaRPr lang="en-CA"/>
          </a:p>
        </p:txBody>
      </p:sp>
      <p:sp>
        <p:nvSpPr>
          <p:cNvPr id="7" name="Segnaposto numero diapositiva 6"/>
          <p:cNvSpPr>
            <a:spLocks noGrp="1"/>
          </p:cNvSpPr>
          <p:nvPr>
            <p:ph type="sldNum" sz="quarter" idx="12"/>
          </p:nvPr>
        </p:nvSpPr>
        <p:spPr/>
        <p:txBody>
          <a:bodyPr/>
          <a:lstStyle/>
          <a:p>
            <a:fld id="{E7B2F370-9F16-294B-BEF0-044F3E40B415}" type="slidenum">
              <a:rPr lang="en-CA" smtClean="0"/>
              <a:t>‹N›</a:t>
            </a:fld>
            <a:endParaRPr lang="en-CA"/>
          </a:p>
        </p:txBody>
      </p:sp>
    </p:spTree>
    <p:extLst>
      <p:ext uri="{BB962C8B-B14F-4D97-AF65-F5344CB8AC3E}">
        <p14:creationId xmlns:p14="http://schemas.microsoft.com/office/powerpoint/2010/main" val="1976808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stile</a:t>
            </a:r>
            <a:endParaRPr lang="en-CA"/>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Trascinare l'immagine su un segnaposto o fare clic sull'icona per aggiungerla</a:t>
            </a:r>
            <a:endParaRPr lang="en-CA"/>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CEC9D9B5-E722-F94C-B7A0-5D5ACC84252F}" type="datetimeFigureOut">
              <a:rPr lang="en-CA" smtClean="0"/>
              <a:t>2021-01-11</a:t>
            </a:fld>
            <a:endParaRPr lang="en-CA"/>
          </a:p>
        </p:txBody>
      </p:sp>
      <p:sp>
        <p:nvSpPr>
          <p:cNvPr id="6" name="Segnaposto piè di pagina 5"/>
          <p:cNvSpPr>
            <a:spLocks noGrp="1"/>
          </p:cNvSpPr>
          <p:nvPr>
            <p:ph type="ftr" sz="quarter" idx="11"/>
          </p:nvPr>
        </p:nvSpPr>
        <p:spPr/>
        <p:txBody>
          <a:bodyPr/>
          <a:lstStyle/>
          <a:p>
            <a:endParaRPr lang="en-CA"/>
          </a:p>
        </p:txBody>
      </p:sp>
      <p:sp>
        <p:nvSpPr>
          <p:cNvPr id="7" name="Segnaposto numero diapositiva 6"/>
          <p:cNvSpPr>
            <a:spLocks noGrp="1"/>
          </p:cNvSpPr>
          <p:nvPr>
            <p:ph type="sldNum" sz="quarter" idx="12"/>
          </p:nvPr>
        </p:nvSpPr>
        <p:spPr/>
        <p:txBody>
          <a:bodyPr/>
          <a:lstStyle/>
          <a:p>
            <a:fld id="{E7B2F370-9F16-294B-BEF0-044F3E40B415}" type="slidenum">
              <a:rPr lang="en-CA" smtClean="0"/>
              <a:t>‹N›</a:t>
            </a:fld>
            <a:endParaRPr lang="en-CA"/>
          </a:p>
        </p:txBody>
      </p:sp>
    </p:spTree>
    <p:extLst>
      <p:ext uri="{BB962C8B-B14F-4D97-AF65-F5344CB8AC3E}">
        <p14:creationId xmlns:p14="http://schemas.microsoft.com/office/powerpoint/2010/main" val="50512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stile</a:t>
            </a:r>
            <a:endParaRPr lang="en-CA"/>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CA"/>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9D9B5-E722-F94C-B7A0-5D5ACC84252F}" type="datetimeFigureOut">
              <a:rPr lang="en-CA" smtClean="0"/>
              <a:t>2021-01-11</a:t>
            </a:fld>
            <a:endParaRPr lang="en-CA"/>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B2F370-9F16-294B-BEF0-044F3E40B415}" type="slidenum">
              <a:rPr lang="en-CA" smtClean="0"/>
              <a:t>‹N›</a:t>
            </a:fld>
            <a:endParaRPr lang="en-CA"/>
          </a:p>
        </p:txBody>
      </p:sp>
    </p:spTree>
    <p:extLst>
      <p:ext uri="{BB962C8B-B14F-4D97-AF65-F5344CB8AC3E}">
        <p14:creationId xmlns:p14="http://schemas.microsoft.com/office/powerpoint/2010/main" val="1966810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hyperlink" Target="https://github.com/MachineLearningJournalClub" TargetMode="External"/><Relationship Id="rId5" Type="http://schemas.openxmlformats.org/officeDocument/2006/relationships/image" Target="../media/image33.png"/><Relationship Id="rId10" Type="http://schemas.openxmlformats.org/officeDocument/2006/relationships/image" Target="../media/image37.jpg"/><Relationship Id="rId4" Type="http://schemas.openxmlformats.org/officeDocument/2006/relationships/image" Target="../media/image32.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2A858">
            <a:alpha val="0"/>
          </a:srgbClr>
        </a:solidFill>
        <a:effectLst/>
      </p:bgPr>
    </p:bg>
    <p:spTree>
      <p:nvGrpSpPr>
        <p:cNvPr id="1" name=""/>
        <p:cNvGrpSpPr/>
        <p:nvPr/>
      </p:nvGrpSpPr>
      <p:grpSpPr>
        <a:xfrm>
          <a:off x="0" y="0"/>
          <a:ext cx="0" cy="0"/>
          <a:chOff x="0" y="0"/>
          <a:chExt cx="0" cy="0"/>
        </a:xfrm>
      </p:grpSpPr>
      <p:sp>
        <p:nvSpPr>
          <p:cNvPr id="4" name="Rettangolo 3"/>
          <p:cNvSpPr/>
          <p:nvPr/>
        </p:nvSpPr>
        <p:spPr>
          <a:xfrm>
            <a:off x="260784" y="441745"/>
            <a:ext cx="11582401" cy="1699747"/>
          </a:xfrm>
          <a:prstGeom prst="rect">
            <a:avLst/>
          </a:prstGeom>
          <a:solidFill>
            <a:srgbClr val="F2A858"/>
          </a:solidFill>
          <a:ln w="28575">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000" b="1" dirty="0" err="1">
                <a:solidFill>
                  <a:srgbClr val="62320F"/>
                </a:solidFill>
                <a:latin typeface="Garamond" charset="0"/>
                <a:ea typeface="Garamond" charset="0"/>
                <a:cs typeface="Garamond" charset="0"/>
              </a:rPr>
              <a:t>Physics-Informed</a:t>
            </a:r>
            <a:r>
              <a:rPr lang="it-IT" sz="4000" b="1" dirty="0">
                <a:solidFill>
                  <a:srgbClr val="62320F"/>
                </a:solidFill>
                <a:latin typeface="Garamond" charset="0"/>
                <a:ea typeface="Garamond" charset="0"/>
                <a:cs typeface="Garamond" charset="0"/>
              </a:rPr>
              <a:t> Machine Learning Simulator for </a:t>
            </a:r>
            <a:r>
              <a:rPr lang="it-IT" sz="4000" b="1" dirty="0" err="1">
                <a:solidFill>
                  <a:srgbClr val="62320F"/>
                </a:solidFill>
                <a:latin typeface="Garamond" charset="0"/>
                <a:ea typeface="Garamond" charset="0"/>
                <a:cs typeface="Garamond" charset="0"/>
              </a:rPr>
              <a:t>Wildfire</a:t>
            </a:r>
            <a:r>
              <a:rPr lang="it-IT" sz="4000" b="1" dirty="0">
                <a:solidFill>
                  <a:srgbClr val="62320F"/>
                </a:solidFill>
                <a:latin typeface="Garamond" charset="0"/>
                <a:ea typeface="Garamond" charset="0"/>
                <a:cs typeface="Garamond" charset="0"/>
              </a:rPr>
              <a:t> </a:t>
            </a:r>
            <a:r>
              <a:rPr lang="it-IT" sz="4000" b="1" dirty="0" err="1">
                <a:solidFill>
                  <a:srgbClr val="62320F"/>
                </a:solidFill>
                <a:latin typeface="Garamond" charset="0"/>
                <a:ea typeface="Garamond" charset="0"/>
                <a:cs typeface="Garamond" charset="0"/>
              </a:rPr>
              <a:t>Propagation</a:t>
            </a:r>
            <a:endParaRPr lang="it-IT" sz="4000" b="1" dirty="0">
              <a:solidFill>
                <a:srgbClr val="62320F"/>
              </a:solidFill>
              <a:latin typeface="Garamond" charset="0"/>
              <a:ea typeface="Garamond" charset="0"/>
              <a:cs typeface="Garamond" charset="0"/>
            </a:endParaRPr>
          </a:p>
        </p:txBody>
      </p:sp>
      <p:sp>
        <p:nvSpPr>
          <p:cNvPr id="5" name="CasellaDiTesto 4"/>
          <p:cNvSpPr txBox="1"/>
          <p:nvPr/>
        </p:nvSpPr>
        <p:spPr>
          <a:xfrm>
            <a:off x="4358448" y="2412340"/>
            <a:ext cx="3387072" cy="584775"/>
          </a:xfrm>
          <a:prstGeom prst="rect">
            <a:avLst/>
          </a:prstGeom>
          <a:noFill/>
        </p:spPr>
        <p:txBody>
          <a:bodyPr wrap="square" rtlCol="0">
            <a:spAutoFit/>
          </a:bodyPr>
          <a:lstStyle/>
          <a:p>
            <a:pPr algn="ctr"/>
            <a:r>
              <a:rPr lang="it-IT" sz="3200" b="1" dirty="0">
                <a:solidFill>
                  <a:srgbClr val="62320F"/>
                </a:solidFill>
                <a:latin typeface="Garamond" charset="0"/>
                <a:ea typeface="Garamond" charset="0"/>
                <a:cs typeface="Garamond" charset="0"/>
              </a:rPr>
              <a:t>Simone Azeglio</a:t>
            </a: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632" y="3831756"/>
            <a:ext cx="2315309" cy="1769502"/>
          </a:xfrm>
          <a:prstGeom prst="rect">
            <a:avLst/>
          </a:prstGeom>
        </p:spPr>
      </p:pic>
      <p:sp>
        <p:nvSpPr>
          <p:cNvPr id="9" name="CasellaDiTesto 8"/>
          <p:cNvSpPr txBox="1"/>
          <p:nvPr/>
        </p:nvSpPr>
        <p:spPr>
          <a:xfrm>
            <a:off x="6587067" y="4876800"/>
            <a:ext cx="184731" cy="369332"/>
          </a:xfrm>
          <a:prstGeom prst="rect">
            <a:avLst/>
          </a:prstGeom>
          <a:noFill/>
        </p:spPr>
        <p:txBody>
          <a:bodyPr wrap="none" rtlCol="0">
            <a:spAutoFit/>
          </a:bodyPr>
          <a:lstStyle/>
          <a:p>
            <a:endParaRPr lang="en-CA" dirty="0"/>
          </a:p>
        </p:txBody>
      </p:sp>
      <p:pic>
        <p:nvPicPr>
          <p:cNvPr id="7" name="Immagine 6">
            <a:extLst>
              <a:ext uri="{FF2B5EF4-FFF2-40B4-BE49-F238E27FC236}">
                <a16:creationId xmlns:a16="http://schemas.microsoft.com/office/drawing/2014/main" id="{74564F9F-71CA-1A4C-AE9E-A1D66F651344}"/>
              </a:ext>
            </a:extLst>
          </p:cNvPr>
          <p:cNvPicPr>
            <a:picLocks noChangeAspect="1"/>
          </p:cNvPicPr>
          <p:nvPr/>
        </p:nvPicPr>
        <p:blipFill>
          <a:blip r:embed="rId4"/>
          <a:stretch>
            <a:fillRect/>
          </a:stretch>
        </p:blipFill>
        <p:spPr>
          <a:xfrm>
            <a:off x="8969624" y="3769374"/>
            <a:ext cx="2242484" cy="2013138"/>
          </a:xfrm>
          <a:prstGeom prst="rect">
            <a:avLst/>
          </a:prstGeom>
        </p:spPr>
      </p:pic>
      <p:pic>
        <p:nvPicPr>
          <p:cNvPr id="22" name="Immagine 21">
            <a:extLst>
              <a:ext uri="{FF2B5EF4-FFF2-40B4-BE49-F238E27FC236}">
                <a16:creationId xmlns:a16="http://schemas.microsoft.com/office/drawing/2014/main" id="{629D3088-95BA-574E-BDA7-F49B040A946E}"/>
              </a:ext>
            </a:extLst>
          </p:cNvPr>
          <p:cNvPicPr>
            <a:picLocks noChangeAspect="1"/>
          </p:cNvPicPr>
          <p:nvPr/>
        </p:nvPicPr>
        <p:blipFill>
          <a:blip r:embed="rId5"/>
          <a:stretch>
            <a:fillRect/>
          </a:stretch>
        </p:blipFill>
        <p:spPr>
          <a:xfrm>
            <a:off x="937833" y="3769374"/>
            <a:ext cx="1891116" cy="1894268"/>
          </a:xfrm>
          <a:prstGeom prst="rect">
            <a:avLst/>
          </a:prstGeom>
          <a:effectLst>
            <a:outerShdw blurRad="50800" dist="50800" dir="5400000" algn="ctr" rotWithShape="0">
              <a:schemeClr val="bg1"/>
            </a:outerShdw>
          </a:effectLst>
        </p:spPr>
      </p:pic>
      <p:grpSp>
        <p:nvGrpSpPr>
          <p:cNvPr id="24" name="Gruppo 23">
            <a:extLst>
              <a:ext uri="{FF2B5EF4-FFF2-40B4-BE49-F238E27FC236}">
                <a16:creationId xmlns:a16="http://schemas.microsoft.com/office/drawing/2014/main" id="{56AFC01D-F9D7-1D4A-A1D0-615BADF6E9A7}"/>
              </a:ext>
            </a:extLst>
          </p:cNvPr>
          <p:cNvGrpSpPr/>
          <p:nvPr/>
        </p:nvGrpSpPr>
        <p:grpSpPr>
          <a:xfrm>
            <a:off x="0" y="6457476"/>
            <a:ext cx="12192002" cy="430887"/>
            <a:chOff x="0" y="6457476"/>
            <a:chExt cx="12192002" cy="430887"/>
          </a:xfrm>
        </p:grpSpPr>
        <p:grpSp>
          <p:nvGrpSpPr>
            <p:cNvPr id="10" name="Gruppo 9"/>
            <p:cNvGrpSpPr/>
            <p:nvPr/>
          </p:nvGrpSpPr>
          <p:grpSpPr>
            <a:xfrm>
              <a:off x="0" y="6457890"/>
              <a:ext cx="12192002" cy="411423"/>
              <a:chOff x="0" y="6457890"/>
              <a:chExt cx="12192002" cy="411423"/>
            </a:xfrm>
          </p:grpSpPr>
          <p:grpSp>
            <p:nvGrpSpPr>
              <p:cNvPr id="16" name="Gruppo 15"/>
              <p:cNvGrpSpPr/>
              <p:nvPr/>
            </p:nvGrpSpPr>
            <p:grpSpPr>
              <a:xfrm>
                <a:off x="0" y="6457890"/>
                <a:ext cx="12192002" cy="411423"/>
                <a:chOff x="0" y="6457890"/>
                <a:chExt cx="12192002" cy="411423"/>
              </a:xfrm>
            </p:grpSpPr>
            <p:sp>
              <p:nvSpPr>
                <p:cNvPr id="17" name="Rettangolo 16"/>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18" name="Rettangolo 17"/>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19" name="Rettangolo 18"/>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21" name="CasellaDiTesto 20"/>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13" name="CasellaDiTesto 12"/>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23" name="CasellaDiTesto 22">
              <a:extLst>
                <a:ext uri="{FF2B5EF4-FFF2-40B4-BE49-F238E27FC236}">
                  <a16:creationId xmlns:a16="http://schemas.microsoft.com/office/drawing/2014/main" id="{63FA7408-564E-D54F-9560-D678EAC98B0D}"/>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spTree>
    <p:extLst>
      <p:ext uri="{BB962C8B-B14F-4D97-AF65-F5344CB8AC3E}">
        <p14:creationId xmlns:p14="http://schemas.microsoft.com/office/powerpoint/2010/main" val="151501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p:cNvSpPr/>
          <p:nvPr/>
        </p:nvSpPr>
        <p:spPr>
          <a:xfrm>
            <a:off x="0" y="-7873"/>
            <a:ext cx="12192000" cy="966159"/>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400" dirty="0">
              <a:latin typeface="Garamond" charset="0"/>
              <a:ea typeface="Garamond" charset="0"/>
              <a:cs typeface="Garamond" charset="0"/>
            </a:endParaRPr>
          </a:p>
        </p:txBody>
      </p:sp>
      <p:sp>
        <p:nvSpPr>
          <p:cNvPr id="9" name="CasellaDiTesto 8"/>
          <p:cNvSpPr txBox="1"/>
          <p:nvPr/>
        </p:nvSpPr>
        <p:spPr>
          <a:xfrm>
            <a:off x="197999" y="144001"/>
            <a:ext cx="11784451" cy="707886"/>
          </a:xfrm>
          <a:prstGeom prst="rect">
            <a:avLst/>
          </a:prstGeom>
          <a:noFill/>
        </p:spPr>
        <p:txBody>
          <a:bodyPr wrap="square" rtlCol="0">
            <a:spAutoFit/>
          </a:bodyPr>
          <a:lstStyle/>
          <a:p>
            <a:r>
              <a:rPr lang="it-IT" sz="4000" b="1" dirty="0" err="1">
                <a:solidFill>
                  <a:srgbClr val="62320F"/>
                </a:solidFill>
                <a:latin typeface="Garamond" charset="0"/>
              </a:rPr>
              <a:t>Appendix</a:t>
            </a:r>
            <a:r>
              <a:rPr lang="it-IT" sz="4000" b="1" dirty="0">
                <a:solidFill>
                  <a:srgbClr val="62320F"/>
                </a:solidFill>
                <a:latin typeface="Garamond" charset="0"/>
              </a:rPr>
              <a:t> – </a:t>
            </a:r>
            <a:r>
              <a:rPr lang="it-IT" sz="4000" b="1" dirty="0" err="1">
                <a:solidFill>
                  <a:srgbClr val="62320F"/>
                </a:solidFill>
                <a:latin typeface="Garamond" charset="0"/>
              </a:rPr>
              <a:t>Solving</a:t>
            </a:r>
            <a:r>
              <a:rPr lang="it-IT" sz="4000" b="1" dirty="0">
                <a:solidFill>
                  <a:srgbClr val="62320F"/>
                </a:solidFill>
                <a:latin typeface="Garamond" charset="0"/>
              </a:rPr>
              <a:t> </a:t>
            </a:r>
            <a:r>
              <a:rPr lang="it-IT" sz="4000" b="1" dirty="0" err="1">
                <a:solidFill>
                  <a:srgbClr val="62320F"/>
                </a:solidFill>
                <a:latin typeface="Garamond" charset="0"/>
              </a:rPr>
              <a:t>ODEs</a:t>
            </a:r>
            <a:r>
              <a:rPr lang="it-IT" sz="4000" b="1" dirty="0">
                <a:solidFill>
                  <a:srgbClr val="62320F"/>
                </a:solidFill>
                <a:latin typeface="Garamond" charset="0"/>
              </a:rPr>
              <a:t> with </a:t>
            </a:r>
            <a:r>
              <a:rPr lang="it-IT" sz="4000" b="1" dirty="0" err="1">
                <a:solidFill>
                  <a:srgbClr val="62320F"/>
                </a:solidFill>
                <a:latin typeface="Garamond" charset="0"/>
              </a:rPr>
              <a:t>Neural</a:t>
            </a:r>
            <a:r>
              <a:rPr lang="it-IT" sz="4000" b="1" dirty="0">
                <a:solidFill>
                  <a:srgbClr val="62320F"/>
                </a:solidFill>
                <a:latin typeface="Garamond" charset="0"/>
              </a:rPr>
              <a:t> Networks</a:t>
            </a:r>
            <a:endParaRPr lang="it-IT" sz="1404" dirty="0"/>
          </a:p>
        </p:txBody>
      </p:sp>
      <p:grpSp>
        <p:nvGrpSpPr>
          <p:cNvPr id="56" name="Gruppo 55">
            <a:extLst>
              <a:ext uri="{FF2B5EF4-FFF2-40B4-BE49-F238E27FC236}">
                <a16:creationId xmlns:a16="http://schemas.microsoft.com/office/drawing/2014/main" id="{7A102296-4169-B245-BA05-C2C3DB8DA3E5}"/>
              </a:ext>
            </a:extLst>
          </p:cNvPr>
          <p:cNvGrpSpPr/>
          <p:nvPr/>
        </p:nvGrpSpPr>
        <p:grpSpPr>
          <a:xfrm>
            <a:off x="0" y="6457476"/>
            <a:ext cx="12192002" cy="430887"/>
            <a:chOff x="0" y="6457476"/>
            <a:chExt cx="12192002" cy="430887"/>
          </a:xfrm>
        </p:grpSpPr>
        <p:grpSp>
          <p:nvGrpSpPr>
            <p:cNvPr id="57" name="Gruppo 56">
              <a:extLst>
                <a:ext uri="{FF2B5EF4-FFF2-40B4-BE49-F238E27FC236}">
                  <a16:creationId xmlns:a16="http://schemas.microsoft.com/office/drawing/2014/main" id="{0B17DDEA-B954-BE45-9494-4057AA400E12}"/>
                </a:ext>
              </a:extLst>
            </p:cNvPr>
            <p:cNvGrpSpPr/>
            <p:nvPr/>
          </p:nvGrpSpPr>
          <p:grpSpPr>
            <a:xfrm>
              <a:off x="0" y="6457890"/>
              <a:ext cx="12192002" cy="411423"/>
              <a:chOff x="0" y="6457890"/>
              <a:chExt cx="12192002" cy="411423"/>
            </a:xfrm>
          </p:grpSpPr>
          <p:grpSp>
            <p:nvGrpSpPr>
              <p:cNvPr id="59" name="Gruppo 58">
                <a:extLst>
                  <a:ext uri="{FF2B5EF4-FFF2-40B4-BE49-F238E27FC236}">
                    <a16:creationId xmlns:a16="http://schemas.microsoft.com/office/drawing/2014/main" id="{A20EAEFB-8256-244F-9E34-609917D74262}"/>
                  </a:ext>
                </a:extLst>
              </p:cNvPr>
              <p:cNvGrpSpPr/>
              <p:nvPr/>
            </p:nvGrpSpPr>
            <p:grpSpPr>
              <a:xfrm>
                <a:off x="0" y="6457890"/>
                <a:ext cx="12192002" cy="411423"/>
                <a:chOff x="0" y="6457890"/>
                <a:chExt cx="12192002" cy="411423"/>
              </a:xfrm>
            </p:grpSpPr>
            <p:sp>
              <p:nvSpPr>
                <p:cNvPr id="61" name="Rettangolo 60">
                  <a:extLst>
                    <a:ext uri="{FF2B5EF4-FFF2-40B4-BE49-F238E27FC236}">
                      <a16:creationId xmlns:a16="http://schemas.microsoft.com/office/drawing/2014/main" id="{11D45ABC-885A-D141-B96D-11287471F40F}"/>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2" name="Rettangolo 61">
                  <a:extLst>
                    <a:ext uri="{FF2B5EF4-FFF2-40B4-BE49-F238E27FC236}">
                      <a16:creationId xmlns:a16="http://schemas.microsoft.com/office/drawing/2014/main" id="{20499C8B-200E-8E43-AAD8-B460E4D87FB0}"/>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3" name="Rettangolo 62">
                  <a:extLst>
                    <a:ext uri="{FF2B5EF4-FFF2-40B4-BE49-F238E27FC236}">
                      <a16:creationId xmlns:a16="http://schemas.microsoft.com/office/drawing/2014/main" id="{242B41C8-1A7F-6343-8FF0-FE5A601349A3}"/>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4" name="CasellaDiTesto 63">
                  <a:extLst>
                    <a:ext uri="{FF2B5EF4-FFF2-40B4-BE49-F238E27FC236}">
                      <a16:creationId xmlns:a16="http://schemas.microsoft.com/office/drawing/2014/main" id="{AE502D49-CDE3-664D-BDF9-64C23D451E8E}"/>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60" name="CasellaDiTesto 59">
                <a:extLst>
                  <a:ext uri="{FF2B5EF4-FFF2-40B4-BE49-F238E27FC236}">
                    <a16:creationId xmlns:a16="http://schemas.microsoft.com/office/drawing/2014/main" id="{CAA4A090-D3AE-BF43-ADAC-7178F8DB12F7}"/>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58" name="CasellaDiTesto 57">
              <a:extLst>
                <a:ext uri="{FF2B5EF4-FFF2-40B4-BE49-F238E27FC236}">
                  <a16:creationId xmlns:a16="http://schemas.microsoft.com/office/drawing/2014/main" id="{388DF18C-C623-B54C-92F1-E0B6CD8E7983}"/>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sp>
        <p:nvSpPr>
          <p:cNvPr id="20" name="CasellaDiTesto 19">
            <a:extLst>
              <a:ext uri="{FF2B5EF4-FFF2-40B4-BE49-F238E27FC236}">
                <a16:creationId xmlns:a16="http://schemas.microsoft.com/office/drawing/2014/main" id="{677B3C79-92DE-F64A-B9C5-E93086C1B00A}"/>
              </a:ext>
            </a:extLst>
          </p:cNvPr>
          <p:cNvSpPr txBox="1"/>
          <p:nvPr/>
        </p:nvSpPr>
        <p:spPr>
          <a:xfrm>
            <a:off x="169536" y="1000443"/>
            <a:ext cx="3763108" cy="338554"/>
          </a:xfrm>
          <a:prstGeom prst="rect">
            <a:avLst/>
          </a:prstGeom>
          <a:gradFill flip="none" rotWithShape="1">
            <a:gsLst>
              <a:gs pos="0">
                <a:schemeClr val="accent2">
                  <a:lumMod val="5000"/>
                  <a:lumOff val="95000"/>
                </a:schemeClr>
              </a:gs>
              <a:gs pos="37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rgbClr val="62320F"/>
            </a:solidFill>
          </a:ln>
        </p:spPr>
        <p:txBody>
          <a:bodyPr wrap="square" rtlCol="0">
            <a:spAutoFit/>
          </a:bodyPr>
          <a:lstStyle/>
          <a:p>
            <a:pPr algn="ctr"/>
            <a:r>
              <a:rPr lang="it-IT" sz="1600" dirty="0" err="1">
                <a:latin typeface="Garamond" charset="0"/>
                <a:ea typeface="Garamond" charset="0"/>
                <a:cs typeface="Garamond" charset="0"/>
              </a:rPr>
              <a:t>E.Lagaris</a:t>
            </a:r>
            <a:r>
              <a:rPr lang="it-IT" sz="1600" dirty="0">
                <a:latin typeface="Garamond" charset="0"/>
                <a:ea typeface="Garamond" charset="0"/>
                <a:cs typeface="Garamond" charset="0"/>
              </a:rPr>
              <a:t> et al., </a:t>
            </a:r>
            <a:r>
              <a:rPr lang="it-IT" sz="1600" i="1" dirty="0" err="1">
                <a:latin typeface="Garamond" charset="0"/>
                <a:ea typeface="Garamond" charset="0"/>
                <a:cs typeface="Garamond" charset="0"/>
              </a:rPr>
              <a:t>arXiv</a:t>
            </a:r>
            <a:r>
              <a:rPr lang="it-IT" sz="1600" i="1" dirty="0">
                <a:latin typeface="Garamond" charset="0"/>
                <a:ea typeface="Garamond" charset="0"/>
                <a:cs typeface="Garamond" charset="0"/>
              </a:rPr>
              <a:t>: </a:t>
            </a:r>
            <a:r>
              <a:rPr lang="it-IT" sz="1600" i="1" dirty="0" err="1">
                <a:latin typeface="Garamond" charset="0"/>
                <a:ea typeface="Garamond" charset="0"/>
                <a:cs typeface="Garamond" charset="0"/>
              </a:rPr>
              <a:t>physics</a:t>
            </a:r>
            <a:r>
              <a:rPr lang="it-IT" sz="1600" i="1" dirty="0">
                <a:latin typeface="Garamond" charset="0"/>
                <a:ea typeface="Garamond" charset="0"/>
                <a:cs typeface="Garamond" charset="0"/>
              </a:rPr>
              <a:t>/9705023 </a:t>
            </a:r>
            <a:r>
              <a:rPr lang="it-IT" sz="1600" dirty="0">
                <a:latin typeface="Garamond" charset="0"/>
                <a:ea typeface="Garamond" charset="0"/>
                <a:cs typeface="Garamond" charset="0"/>
              </a:rPr>
              <a:t>(1997)</a:t>
            </a:r>
          </a:p>
        </p:txBody>
      </p:sp>
      <p:grpSp>
        <p:nvGrpSpPr>
          <p:cNvPr id="6" name="Gruppo 5">
            <a:extLst>
              <a:ext uri="{FF2B5EF4-FFF2-40B4-BE49-F238E27FC236}">
                <a16:creationId xmlns:a16="http://schemas.microsoft.com/office/drawing/2014/main" id="{E2AF36E0-C601-D54F-90DF-C34CD1EC90F1}"/>
              </a:ext>
            </a:extLst>
          </p:cNvPr>
          <p:cNvGrpSpPr/>
          <p:nvPr/>
        </p:nvGrpSpPr>
        <p:grpSpPr>
          <a:xfrm>
            <a:off x="197999" y="1444117"/>
            <a:ext cx="7542619" cy="430887"/>
            <a:chOff x="197999" y="1181423"/>
            <a:chExt cx="7542619" cy="430887"/>
          </a:xfrm>
        </p:grpSpPr>
        <p:sp>
          <p:nvSpPr>
            <p:cNvPr id="19" name="Rettangolo 18">
              <a:extLst>
                <a:ext uri="{FF2B5EF4-FFF2-40B4-BE49-F238E27FC236}">
                  <a16:creationId xmlns:a16="http://schemas.microsoft.com/office/drawing/2014/main" id="{AD242BBC-F4C7-1B42-B8D4-C17F1309B5AA}"/>
                </a:ext>
              </a:extLst>
            </p:cNvPr>
            <p:cNvSpPr/>
            <p:nvPr/>
          </p:nvSpPr>
          <p:spPr>
            <a:xfrm>
              <a:off x="197999" y="1181423"/>
              <a:ext cx="2097113" cy="430887"/>
            </a:xfrm>
            <a:prstGeom prst="rect">
              <a:avLst/>
            </a:prstGeom>
          </p:spPr>
          <p:txBody>
            <a:bodyPr wrap="none">
              <a:spAutoFit/>
            </a:bodyPr>
            <a:lstStyle/>
            <a:p>
              <a:r>
                <a:rPr lang="en-CA" sz="2200" dirty="0">
                  <a:latin typeface="Garamond" panose="02020404030301010803" pitchFamily="18" charset="0"/>
                </a:rPr>
                <a:t>System of ODEs</a:t>
              </a:r>
              <a:endParaRPr lang="en-CA" sz="2200" dirty="0"/>
            </a:p>
          </p:txBody>
        </p:sp>
        <p:pic>
          <p:nvPicPr>
            <p:cNvPr id="3" name="Immagine 2">
              <a:extLst>
                <a:ext uri="{FF2B5EF4-FFF2-40B4-BE49-F238E27FC236}">
                  <a16:creationId xmlns:a16="http://schemas.microsoft.com/office/drawing/2014/main" id="{9F5AA4A7-4523-2B46-8399-8DEDE831B7AA}"/>
                </a:ext>
              </a:extLst>
            </p:cNvPr>
            <p:cNvPicPr>
              <a:picLocks noChangeAspect="1"/>
            </p:cNvPicPr>
            <p:nvPr/>
          </p:nvPicPr>
          <p:blipFill>
            <a:blip r:embed="rId3"/>
            <a:stretch>
              <a:fillRect/>
            </a:stretch>
          </p:blipFill>
          <p:spPr>
            <a:xfrm>
              <a:off x="2880951" y="1243055"/>
              <a:ext cx="1359600" cy="299112"/>
            </a:xfrm>
            <a:prstGeom prst="rect">
              <a:avLst/>
            </a:prstGeom>
          </p:spPr>
        </p:pic>
        <p:pic>
          <p:nvPicPr>
            <p:cNvPr id="4" name="Immagine 3">
              <a:extLst>
                <a:ext uri="{FF2B5EF4-FFF2-40B4-BE49-F238E27FC236}">
                  <a16:creationId xmlns:a16="http://schemas.microsoft.com/office/drawing/2014/main" id="{2E654687-AA51-B04A-8D5A-6E8BADC08D9F}"/>
                </a:ext>
              </a:extLst>
            </p:cNvPr>
            <p:cNvPicPr>
              <a:picLocks noChangeAspect="1"/>
            </p:cNvPicPr>
            <p:nvPr/>
          </p:nvPicPr>
          <p:blipFill>
            <a:blip r:embed="rId4"/>
            <a:stretch>
              <a:fillRect/>
            </a:stretch>
          </p:blipFill>
          <p:spPr>
            <a:xfrm>
              <a:off x="4826390" y="1252221"/>
              <a:ext cx="1103791" cy="314273"/>
            </a:xfrm>
            <a:prstGeom prst="rect">
              <a:avLst/>
            </a:prstGeom>
          </p:spPr>
        </p:pic>
        <p:pic>
          <p:nvPicPr>
            <p:cNvPr id="5" name="Immagine 4">
              <a:extLst>
                <a:ext uri="{FF2B5EF4-FFF2-40B4-BE49-F238E27FC236}">
                  <a16:creationId xmlns:a16="http://schemas.microsoft.com/office/drawing/2014/main" id="{F1900270-2EF7-F241-BD9B-D5A870B7F82F}"/>
                </a:ext>
              </a:extLst>
            </p:cNvPr>
            <p:cNvPicPr>
              <a:picLocks noChangeAspect="1"/>
            </p:cNvPicPr>
            <p:nvPr/>
          </p:nvPicPr>
          <p:blipFill>
            <a:blip r:embed="rId5"/>
            <a:stretch>
              <a:fillRect/>
            </a:stretch>
          </p:blipFill>
          <p:spPr>
            <a:xfrm>
              <a:off x="6516020" y="1280316"/>
              <a:ext cx="1224598" cy="295344"/>
            </a:xfrm>
            <a:prstGeom prst="rect">
              <a:avLst/>
            </a:prstGeom>
          </p:spPr>
        </p:pic>
      </p:grpSp>
      <p:grpSp>
        <p:nvGrpSpPr>
          <p:cNvPr id="21" name="Gruppo 20">
            <a:extLst>
              <a:ext uri="{FF2B5EF4-FFF2-40B4-BE49-F238E27FC236}">
                <a16:creationId xmlns:a16="http://schemas.microsoft.com/office/drawing/2014/main" id="{4776754F-FF0E-3B41-B887-86AA987BE76D}"/>
              </a:ext>
            </a:extLst>
          </p:cNvPr>
          <p:cNvGrpSpPr/>
          <p:nvPr/>
        </p:nvGrpSpPr>
        <p:grpSpPr>
          <a:xfrm>
            <a:off x="185910" y="2277466"/>
            <a:ext cx="4351573" cy="430887"/>
            <a:chOff x="197999" y="1789835"/>
            <a:chExt cx="4351573" cy="430887"/>
          </a:xfrm>
        </p:grpSpPr>
        <p:sp>
          <p:nvSpPr>
            <p:cNvPr id="25" name="Rettangolo 24">
              <a:extLst>
                <a:ext uri="{FF2B5EF4-FFF2-40B4-BE49-F238E27FC236}">
                  <a16:creationId xmlns:a16="http://schemas.microsoft.com/office/drawing/2014/main" id="{B6032BA7-14CE-FC43-A3D6-66B82B87AB27}"/>
                </a:ext>
              </a:extLst>
            </p:cNvPr>
            <p:cNvSpPr/>
            <p:nvPr/>
          </p:nvSpPr>
          <p:spPr>
            <a:xfrm>
              <a:off x="197999" y="1789835"/>
              <a:ext cx="2290435" cy="430887"/>
            </a:xfrm>
            <a:prstGeom prst="rect">
              <a:avLst/>
            </a:prstGeom>
          </p:spPr>
          <p:txBody>
            <a:bodyPr wrap="none">
              <a:spAutoFit/>
            </a:bodyPr>
            <a:lstStyle/>
            <a:p>
              <a:r>
                <a:rPr lang="en-CA" sz="2200" dirty="0">
                  <a:latin typeface="Garamond" panose="02020404030301010803" pitchFamily="18" charset="0"/>
                </a:rPr>
                <a:t>NN approximation</a:t>
              </a:r>
              <a:endParaRPr lang="en-CA" sz="2200" dirty="0"/>
            </a:p>
          </p:txBody>
        </p:sp>
        <p:pic>
          <p:nvPicPr>
            <p:cNvPr id="7" name="Immagine 6">
              <a:extLst>
                <a:ext uri="{FF2B5EF4-FFF2-40B4-BE49-F238E27FC236}">
                  <a16:creationId xmlns:a16="http://schemas.microsoft.com/office/drawing/2014/main" id="{5C400825-619D-ED47-9DAE-E2FA77B2A535}"/>
                </a:ext>
              </a:extLst>
            </p:cNvPr>
            <p:cNvPicPr>
              <a:picLocks noChangeAspect="1"/>
            </p:cNvPicPr>
            <p:nvPr/>
          </p:nvPicPr>
          <p:blipFill>
            <a:blip r:embed="rId6"/>
            <a:stretch>
              <a:fillRect/>
            </a:stretch>
          </p:blipFill>
          <p:spPr>
            <a:xfrm>
              <a:off x="2880951" y="1865086"/>
              <a:ext cx="1668621" cy="280383"/>
            </a:xfrm>
            <a:prstGeom prst="rect">
              <a:avLst/>
            </a:prstGeom>
          </p:spPr>
        </p:pic>
      </p:grpSp>
      <p:grpSp>
        <p:nvGrpSpPr>
          <p:cNvPr id="22" name="Gruppo 21">
            <a:extLst>
              <a:ext uri="{FF2B5EF4-FFF2-40B4-BE49-F238E27FC236}">
                <a16:creationId xmlns:a16="http://schemas.microsoft.com/office/drawing/2014/main" id="{AF630B20-1333-E649-A0C3-015294245D11}"/>
              </a:ext>
            </a:extLst>
          </p:cNvPr>
          <p:cNvGrpSpPr/>
          <p:nvPr/>
        </p:nvGrpSpPr>
        <p:grpSpPr>
          <a:xfrm>
            <a:off x="4921064" y="2329990"/>
            <a:ext cx="4879754" cy="325834"/>
            <a:chOff x="4933153" y="1842359"/>
            <a:chExt cx="4879754" cy="325834"/>
          </a:xfrm>
        </p:grpSpPr>
        <p:sp>
          <p:nvSpPr>
            <p:cNvPr id="10" name="Freccia destra 9">
              <a:extLst>
                <a:ext uri="{FF2B5EF4-FFF2-40B4-BE49-F238E27FC236}">
                  <a16:creationId xmlns:a16="http://schemas.microsoft.com/office/drawing/2014/main" id="{DB92B6ED-5AF4-BB4F-8A6C-E5B77D31AA37}"/>
                </a:ext>
              </a:extLst>
            </p:cNvPr>
            <p:cNvSpPr/>
            <p:nvPr/>
          </p:nvSpPr>
          <p:spPr>
            <a:xfrm>
              <a:off x="4933153" y="1935181"/>
              <a:ext cx="890263" cy="140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Immagine 10">
              <a:extLst>
                <a:ext uri="{FF2B5EF4-FFF2-40B4-BE49-F238E27FC236}">
                  <a16:creationId xmlns:a16="http://schemas.microsoft.com/office/drawing/2014/main" id="{088CE13D-DF55-BB42-B8CB-0AFFD9415012}"/>
                </a:ext>
              </a:extLst>
            </p:cNvPr>
            <p:cNvPicPr>
              <a:picLocks noChangeAspect="1"/>
            </p:cNvPicPr>
            <p:nvPr/>
          </p:nvPicPr>
          <p:blipFill>
            <a:blip r:embed="rId7"/>
            <a:stretch>
              <a:fillRect/>
            </a:stretch>
          </p:blipFill>
          <p:spPr>
            <a:xfrm>
              <a:off x="6266958" y="1842359"/>
              <a:ext cx="2947320" cy="325834"/>
            </a:xfrm>
            <a:prstGeom prst="rect">
              <a:avLst/>
            </a:prstGeom>
          </p:spPr>
        </p:pic>
        <p:pic>
          <p:nvPicPr>
            <p:cNvPr id="18" name="Immagine 17">
              <a:extLst>
                <a:ext uri="{FF2B5EF4-FFF2-40B4-BE49-F238E27FC236}">
                  <a16:creationId xmlns:a16="http://schemas.microsoft.com/office/drawing/2014/main" id="{0D280E62-2B92-434F-84EC-67013403D518}"/>
                </a:ext>
              </a:extLst>
            </p:cNvPr>
            <p:cNvPicPr>
              <a:picLocks noChangeAspect="1"/>
            </p:cNvPicPr>
            <p:nvPr/>
          </p:nvPicPr>
          <p:blipFill>
            <a:blip r:embed="rId8"/>
            <a:stretch>
              <a:fillRect/>
            </a:stretch>
          </p:blipFill>
          <p:spPr>
            <a:xfrm>
              <a:off x="9502732" y="1879529"/>
              <a:ext cx="310175" cy="251493"/>
            </a:xfrm>
            <a:prstGeom prst="rect">
              <a:avLst/>
            </a:prstGeom>
          </p:spPr>
        </p:pic>
      </p:grpSp>
      <p:grpSp>
        <p:nvGrpSpPr>
          <p:cNvPr id="26" name="Gruppo 25">
            <a:extLst>
              <a:ext uri="{FF2B5EF4-FFF2-40B4-BE49-F238E27FC236}">
                <a16:creationId xmlns:a16="http://schemas.microsoft.com/office/drawing/2014/main" id="{ED0E9C2A-BC6D-5A41-9FD9-E98EDC5CE6E4}"/>
              </a:ext>
            </a:extLst>
          </p:cNvPr>
          <p:cNvGrpSpPr/>
          <p:nvPr/>
        </p:nvGrpSpPr>
        <p:grpSpPr>
          <a:xfrm>
            <a:off x="169536" y="3036677"/>
            <a:ext cx="7015601" cy="760886"/>
            <a:chOff x="197999" y="2490617"/>
            <a:chExt cx="7015601" cy="760886"/>
          </a:xfrm>
        </p:grpSpPr>
        <p:sp>
          <p:nvSpPr>
            <p:cNvPr id="33" name="Rettangolo 32">
              <a:extLst>
                <a:ext uri="{FF2B5EF4-FFF2-40B4-BE49-F238E27FC236}">
                  <a16:creationId xmlns:a16="http://schemas.microsoft.com/office/drawing/2014/main" id="{D1BA77D6-F5BA-4C45-94CE-C8721B440E70}"/>
                </a:ext>
              </a:extLst>
            </p:cNvPr>
            <p:cNvSpPr/>
            <p:nvPr/>
          </p:nvSpPr>
          <p:spPr>
            <a:xfrm>
              <a:off x="197999" y="2645982"/>
              <a:ext cx="1758815" cy="430887"/>
            </a:xfrm>
            <a:prstGeom prst="rect">
              <a:avLst/>
            </a:prstGeom>
          </p:spPr>
          <p:txBody>
            <a:bodyPr wrap="none">
              <a:spAutoFit/>
            </a:bodyPr>
            <a:lstStyle/>
            <a:p>
              <a:r>
                <a:rPr lang="en-CA" sz="2200" dirty="0">
                  <a:latin typeface="Garamond" panose="02020404030301010803" pitchFamily="18" charset="0"/>
                </a:rPr>
                <a:t>Loss Function</a:t>
              </a:r>
              <a:endParaRPr lang="en-CA" sz="2200" dirty="0"/>
            </a:p>
          </p:txBody>
        </p:sp>
        <p:pic>
          <p:nvPicPr>
            <p:cNvPr id="23" name="Immagine 22">
              <a:extLst>
                <a:ext uri="{FF2B5EF4-FFF2-40B4-BE49-F238E27FC236}">
                  <a16:creationId xmlns:a16="http://schemas.microsoft.com/office/drawing/2014/main" id="{61AF1667-6D98-C24D-ABBE-4F35847851C9}"/>
                </a:ext>
              </a:extLst>
            </p:cNvPr>
            <p:cNvPicPr>
              <a:picLocks noChangeAspect="1"/>
            </p:cNvPicPr>
            <p:nvPr/>
          </p:nvPicPr>
          <p:blipFill>
            <a:blip r:embed="rId9"/>
            <a:stretch>
              <a:fillRect/>
            </a:stretch>
          </p:blipFill>
          <p:spPr>
            <a:xfrm>
              <a:off x="2488434" y="2490617"/>
              <a:ext cx="4725166" cy="760886"/>
            </a:xfrm>
            <a:prstGeom prst="rect">
              <a:avLst/>
            </a:prstGeom>
          </p:spPr>
        </p:pic>
      </p:grpSp>
      <p:grpSp>
        <p:nvGrpSpPr>
          <p:cNvPr id="30" name="Gruppo 29">
            <a:extLst>
              <a:ext uri="{FF2B5EF4-FFF2-40B4-BE49-F238E27FC236}">
                <a16:creationId xmlns:a16="http://schemas.microsoft.com/office/drawing/2014/main" id="{3993B34F-F1ED-8247-87A2-0B6D3AA3BC93}"/>
              </a:ext>
            </a:extLst>
          </p:cNvPr>
          <p:cNvGrpSpPr/>
          <p:nvPr/>
        </p:nvGrpSpPr>
        <p:grpSpPr>
          <a:xfrm>
            <a:off x="7397719" y="3163357"/>
            <a:ext cx="4417005" cy="555768"/>
            <a:chOff x="7426182" y="2678257"/>
            <a:chExt cx="4417005" cy="555768"/>
          </a:xfrm>
        </p:grpSpPr>
        <p:grpSp>
          <p:nvGrpSpPr>
            <p:cNvPr id="24" name="Gruppo 23">
              <a:extLst>
                <a:ext uri="{FF2B5EF4-FFF2-40B4-BE49-F238E27FC236}">
                  <a16:creationId xmlns:a16="http://schemas.microsoft.com/office/drawing/2014/main" id="{B4D6F26F-718C-4444-9099-26703FD1FD66}"/>
                </a:ext>
              </a:extLst>
            </p:cNvPr>
            <p:cNvGrpSpPr/>
            <p:nvPr/>
          </p:nvGrpSpPr>
          <p:grpSpPr>
            <a:xfrm>
              <a:off x="7426182" y="2678257"/>
              <a:ext cx="1165704" cy="355352"/>
              <a:chOff x="7426182" y="2617297"/>
              <a:chExt cx="1165704" cy="355352"/>
            </a:xfrm>
          </p:grpSpPr>
          <p:sp>
            <p:nvSpPr>
              <p:cNvPr id="35" name="Freccia destra 34">
                <a:extLst>
                  <a:ext uri="{FF2B5EF4-FFF2-40B4-BE49-F238E27FC236}">
                    <a16:creationId xmlns:a16="http://schemas.microsoft.com/office/drawing/2014/main" id="{CC8CD88C-D009-DD4D-A481-E6A0B6536551}"/>
                  </a:ext>
                </a:extLst>
              </p:cNvPr>
              <p:cNvSpPr/>
              <p:nvPr/>
            </p:nvSpPr>
            <p:spPr>
              <a:xfrm>
                <a:off x="7426182" y="2842893"/>
                <a:ext cx="1165704" cy="129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Rettangolo 35">
                <a:extLst>
                  <a:ext uri="{FF2B5EF4-FFF2-40B4-BE49-F238E27FC236}">
                    <a16:creationId xmlns:a16="http://schemas.microsoft.com/office/drawing/2014/main" id="{C2466E15-1652-4248-B87C-2C9B4796640B}"/>
                  </a:ext>
                </a:extLst>
              </p:cNvPr>
              <p:cNvSpPr/>
              <p:nvPr/>
            </p:nvSpPr>
            <p:spPr>
              <a:xfrm>
                <a:off x="7426182" y="2617297"/>
                <a:ext cx="1165704" cy="323165"/>
              </a:xfrm>
              <a:prstGeom prst="rect">
                <a:avLst/>
              </a:prstGeom>
            </p:spPr>
            <p:txBody>
              <a:bodyPr wrap="none">
                <a:spAutoFit/>
              </a:bodyPr>
              <a:lstStyle/>
              <a:p>
                <a:r>
                  <a:rPr lang="en-CA" sz="1500" dirty="0">
                    <a:latin typeface="Garamond" panose="02020404030301010803" pitchFamily="18" charset="0"/>
                  </a:rPr>
                  <a:t>minimization</a:t>
                </a:r>
                <a:endParaRPr lang="en-CA" sz="1500" dirty="0"/>
              </a:p>
            </p:txBody>
          </p:sp>
        </p:grpSp>
        <p:pic>
          <p:nvPicPr>
            <p:cNvPr id="27" name="Immagine 26">
              <a:extLst>
                <a:ext uri="{FF2B5EF4-FFF2-40B4-BE49-F238E27FC236}">
                  <a16:creationId xmlns:a16="http://schemas.microsoft.com/office/drawing/2014/main" id="{53890FEC-6CB0-024A-9D0A-A8C311B5EFD4}"/>
                </a:ext>
              </a:extLst>
            </p:cNvPr>
            <p:cNvPicPr>
              <a:picLocks noChangeAspect="1"/>
            </p:cNvPicPr>
            <p:nvPr/>
          </p:nvPicPr>
          <p:blipFill>
            <a:blip r:embed="rId10"/>
            <a:stretch>
              <a:fillRect/>
            </a:stretch>
          </p:blipFill>
          <p:spPr>
            <a:xfrm>
              <a:off x="8988485" y="2683117"/>
              <a:ext cx="2854702" cy="550908"/>
            </a:xfrm>
            <a:prstGeom prst="rect">
              <a:avLst/>
            </a:prstGeom>
          </p:spPr>
        </p:pic>
      </p:grpSp>
      <p:grpSp>
        <p:nvGrpSpPr>
          <p:cNvPr id="29" name="Gruppo 28">
            <a:extLst>
              <a:ext uri="{FF2B5EF4-FFF2-40B4-BE49-F238E27FC236}">
                <a16:creationId xmlns:a16="http://schemas.microsoft.com/office/drawing/2014/main" id="{CE83E632-D7F1-D948-8728-AA2DE100C691}"/>
              </a:ext>
            </a:extLst>
          </p:cNvPr>
          <p:cNvGrpSpPr/>
          <p:nvPr/>
        </p:nvGrpSpPr>
        <p:grpSpPr>
          <a:xfrm>
            <a:off x="169536" y="4158934"/>
            <a:ext cx="10038388" cy="759350"/>
            <a:chOff x="169536" y="3660797"/>
            <a:chExt cx="10038388" cy="759350"/>
          </a:xfrm>
        </p:grpSpPr>
        <p:pic>
          <p:nvPicPr>
            <p:cNvPr id="28" name="Immagine 27">
              <a:extLst>
                <a:ext uri="{FF2B5EF4-FFF2-40B4-BE49-F238E27FC236}">
                  <a16:creationId xmlns:a16="http://schemas.microsoft.com/office/drawing/2014/main" id="{84850A36-2AC8-114C-89AF-FB9F70931EED}"/>
                </a:ext>
              </a:extLst>
            </p:cNvPr>
            <p:cNvPicPr>
              <a:picLocks noChangeAspect="1"/>
            </p:cNvPicPr>
            <p:nvPr/>
          </p:nvPicPr>
          <p:blipFill>
            <a:blip r:embed="rId11"/>
            <a:stretch>
              <a:fillRect/>
            </a:stretch>
          </p:blipFill>
          <p:spPr>
            <a:xfrm>
              <a:off x="3431204" y="3660797"/>
              <a:ext cx="6776720" cy="759350"/>
            </a:xfrm>
            <a:prstGeom prst="rect">
              <a:avLst/>
            </a:prstGeom>
          </p:spPr>
        </p:pic>
        <p:sp>
          <p:nvSpPr>
            <p:cNvPr id="41" name="Rettangolo 40">
              <a:extLst>
                <a:ext uri="{FF2B5EF4-FFF2-40B4-BE49-F238E27FC236}">
                  <a16:creationId xmlns:a16="http://schemas.microsoft.com/office/drawing/2014/main" id="{DB1FFB94-4E75-3546-8A04-3B4D359F11B6}"/>
                </a:ext>
              </a:extLst>
            </p:cNvPr>
            <p:cNvSpPr/>
            <p:nvPr/>
          </p:nvSpPr>
          <p:spPr>
            <a:xfrm>
              <a:off x="169536" y="3790653"/>
              <a:ext cx="3018775" cy="430887"/>
            </a:xfrm>
            <a:prstGeom prst="rect">
              <a:avLst/>
            </a:prstGeom>
          </p:spPr>
          <p:txBody>
            <a:bodyPr wrap="none">
              <a:spAutoFit/>
            </a:bodyPr>
            <a:lstStyle/>
            <a:p>
              <a:r>
                <a:rPr lang="en-CA" sz="2200" dirty="0">
                  <a:latin typeface="Garamond" panose="02020404030301010803" pitchFamily="18" charset="0"/>
                </a:rPr>
                <a:t>Handling initial condition</a:t>
              </a:r>
              <a:endParaRPr lang="en-CA" sz="2200" dirty="0"/>
            </a:p>
          </p:txBody>
        </p:sp>
      </p:grpSp>
      <p:grpSp>
        <p:nvGrpSpPr>
          <p:cNvPr id="37" name="Gruppo 36">
            <a:extLst>
              <a:ext uri="{FF2B5EF4-FFF2-40B4-BE49-F238E27FC236}">
                <a16:creationId xmlns:a16="http://schemas.microsoft.com/office/drawing/2014/main" id="{58A36D94-18C3-FF4B-A8B4-E988AED67B69}"/>
              </a:ext>
            </a:extLst>
          </p:cNvPr>
          <p:cNvGrpSpPr/>
          <p:nvPr/>
        </p:nvGrpSpPr>
        <p:grpSpPr>
          <a:xfrm>
            <a:off x="197999" y="5352251"/>
            <a:ext cx="4737552" cy="430887"/>
            <a:chOff x="197999" y="5352251"/>
            <a:chExt cx="4737552" cy="430887"/>
          </a:xfrm>
        </p:grpSpPr>
        <p:pic>
          <p:nvPicPr>
            <p:cNvPr id="32" name="Immagine 31">
              <a:extLst>
                <a:ext uri="{FF2B5EF4-FFF2-40B4-BE49-F238E27FC236}">
                  <a16:creationId xmlns:a16="http://schemas.microsoft.com/office/drawing/2014/main" id="{63B35E7C-6B3F-F74A-B9B8-CE9C37C77A06}"/>
                </a:ext>
              </a:extLst>
            </p:cNvPr>
            <p:cNvPicPr>
              <a:picLocks noChangeAspect="1"/>
            </p:cNvPicPr>
            <p:nvPr/>
          </p:nvPicPr>
          <p:blipFill>
            <a:blip r:embed="rId12"/>
            <a:stretch>
              <a:fillRect/>
            </a:stretch>
          </p:blipFill>
          <p:spPr>
            <a:xfrm>
              <a:off x="2320118" y="5412453"/>
              <a:ext cx="2615433" cy="306379"/>
            </a:xfrm>
            <a:prstGeom prst="rect">
              <a:avLst/>
            </a:prstGeom>
          </p:spPr>
        </p:pic>
        <p:sp>
          <p:nvSpPr>
            <p:cNvPr id="46" name="Rettangolo 45">
              <a:extLst>
                <a:ext uri="{FF2B5EF4-FFF2-40B4-BE49-F238E27FC236}">
                  <a16:creationId xmlns:a16="http://schemas.microsoft.com/office/drawing/2014/main" id="{79E1F302-38A6-CA47-9A03-B53C43D709FB}"/>
                </a:ext>
              </a:extLst>
            </p:cNvPr>
            <p:cNvSpPr/>
            <p:nvPr/>
          </p:nvSpPr>
          <p:spPr>
            <a:xfrm>
              <a:off x="197999" y="5352251"/>
              <a:ext cx="1915909" cy="430887"/>
            </a:xfrm>
            <a:prstGeom prst="rect">
              <a:avLst/>
            </a:prstGeom>
          </p:spPr>
          <p:txBody>
            <a:bodyPr wrap="none">
              <a:spAutoFit/>
            </a:bodyPr>
            <a:lstStyle/>
            <a:p>
              <a:r>
                <a:rPr lang="en-CA" sz="2200" u="sng" dirty="0">
                  <a:latin typeface="Garamond" panose="02020404030301010803" pitchFamily="18" charset="0"/>
                </a:rPr>
                <a:t>More efficiently</a:t>
              </a:r>
              <a:endParaRPr lang="en-CA" sz="2200" u="sng" dirty="0"/>
            </a:p>
          </p:txBody>
        </p:sp>
      </p:grpSp>
      <p:grpSp>
        <p:nvGrpSpPr>
          <p:cNvPr id="38" name="Gruppo 37">
            <a:extLst>
              <a:ext uri="{FF2B5EF4-FFF2-40B4-BE49-F238E27FC236}">
                <a16:creationId xmlns:a16="http://schemas.microsoft.com/office/drawing/2014/main" id="{4E4EE0A1-B6F3-814B-A6D3-520C6B288EE2}"/>
              </a:ext>
            </a:extLst>
          </p:cNvPr>
          <p:cNvGrpSpPr/>
          <p:nvPr/>
        </p:nvGrpSpPr>
        <p:grpSpPr>
          <a:xfrm>
            <a:off x="5303851" y="5135488"/>
            <a:ext cx="5766725" cy="860305"/>
            <a:chOff x="5303851" y="5135488"/>
            <a:chExt cx="5766725" cy="860305"/>
          </a:xfrm>
        </p:grpSpPr>
        <p:sp>
          <p:nvSpPr>
            <p:cNvPr id="47" name="Freccia destra 46">
              <a:extLst>
                <a:ext uri="{FF2B5EF4-FFF2-40B4-BE49-F238E27FC236}">
                  <a16:creationId xmlns:a16="http://schemas.microsoft.com/office/drawing/2014/main" id="{83DCE779-BBA2-8E48-962C-0BDAE0981718}"/>
                </a:ext>
              </a:extLst>
            </p:cNvPr>
            <p:cNvSpPr/>
            <p:nvPr/>
          </p:nvSpPr>
          <p:spPr>
            <a:xfrm>
              <a:off x="5303851" y="5495546"/>
              <a:ext cx="890263" cy="140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4" name="Immagine 33">
              <a:extLst>
                <a:ext uri="{FF2B5EF4-FFF2-40B4-BE49-F238E27FC236}">
                  <a16:creationId xmlns:a16="http://schemas.microsoft.com/office/drawing/2014/main" id="{A84879E7-4ECC-594C-B20C-7950077A25D7}"/>
                </a:ext>
              </a:extLst>
            </p:cNvPr>
            <p:cNvPicPr>
              <a:picLocks noChangeAspect="1"/>
            </p:cNvPicPr>
            <p:nvPr/>
          </p:nvPicPr>
          <p:blipFill>
            <a:blip r:embed="rId13"/>
            <a:stretch>
              <a:fillRect/>
            </a:stretch>
          </p:blipFill>
          <p:spPr>
            <a:xfrm>
              <a:off x="6516020" y="5135488"/>
              <a:ext cx="4554556" cy="860305"/>
            </a:xfrm>
            <a:prstGeom prst="rect">
              <a:avLst/>
            </a:prstGeom>
          </p:spPr>
        </p:pic>
      </p:grpSp>
    </p:spTree>
    <p:extLst>
      <p:ext uri="{BB962C8B-B14F-4D97-AF65-F5344CB8AC3E}">
        <p14:creationId xmlns:p14="http://schemas.microsoft.com/office/powerpoint/2010/main" val="195467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dissolv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dissolv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dissolv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p:cNvSpPr/>
          <p:nvPr/>
        </p:nvSpPr>
        <p:spPr>
          <a:xfrm>
            <a:off x="0" y="-7873"/>
            <a:ext cx="12192000" cy="966159"/>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400" dirty="0">
              <a:latin typeface="Garamond" charset="0"/>
              <a:ea typeface="Garamond" charset="0"/>
              <a:cs typeface="Garamond" charset="0"/>
            </a:endParaRPr>
          </a:p>
        </p:txBody>
      </p:sp>
      <p:sp>
        <p:nvSpPr>
          <p:cNvPr id="9" name="CasellaDiTesto 8"/>
          <p:cNvSpPr txBox="1"/>
          <p:nvPr/>
        </p:nvSpPr>
        <p:spPr>
          <a:xfrm>
            <a:off x="197999" y="144001"/>
            <a:ext cx="11784451" cy="707886"/>
          </a:xfrm>
          <a:prstGeom prst="rect">
            <a:avLst/>
          </a:prstGeom>
          <a:noFill/>
        </p:spPr>
        <p:txBody>
          <a:bodyPr wrap="square" rtlCol="0">
            <a:spAutoFit/>
          </a:bodyPr>
          <a:lstStyle/>
          <a:p>
            <a:r>
              <a:rPr lang="it-IT" sz="4000" b="1" dirty="0" err="1">
                <a:solidFill>
                  <a:srgbClr val="62320F"/>
                </a:solidFill>
                <a:latin typeface="Garamond" charset="0"/>
              </a:rPr>
              <a:t>Appendix</a:t>
            </a:r>
            <a:r>
              <a:rPr lang="it-IT" sz="4000" b="1" dirty="0">
                <a:solidFill>
                  <a:srgbClr val="62320F"/>
                </a:solidFill>
                <a:latin typeface="Garamond" charset="0"/>
              </a:rPr>
              <a:t> – </a:t>
            </a:r>
            <a:r>
              <a:rPr lang="it-IT" sz="4000" b="1" dirty="0" err="1">
                <a:solidFill>
                  <a:srgbClr val="62320F"/>
                </a:solidFill>
                <a:latin typeface="Garamond" charset="0"/>
              </a:rPr>
              <a:t>Solving</a:t>
            </a:r>
            <a:r>
              <a:rPr lang="it-IT" sz="4000" b="1" dirty="0">
                <a:solidFill>
                  <a:srgbClr val="62320F"/>
                </a:solidFill>
                <a:latin typeface="Garamond" charset="0"/>
              </a:rPr>
              <a:t> </a:t>
            </a:r>
            <a:r>
              <a:rPr lang="it-IT" sz="4000" b="1" dirty="0" err="1">
                <a:solidFill>
                  <a:srgbClr val="62320F"/>
                </a:solidFill>
                <a:latin typeface="Garamond" charset="0"/>
              </a:rPr>
              <a:t>ODEs</a:t>
            </a:r>
            <a:r>
              <a:rPr lang="it-IT" sz="4000" b="1" dirty="0">
                <a:solidFill>
                  <a:srgbClr val="62320F"/>
                </a:solidFill>
                <a:latin typeface="Garamond" charset="0"/>
              </a:rPr>
              <a:t> with </a:t>
            </a:r>
            <a:r>
              <a:rPr lang="it-IT" sz="4000" b="1" dirty="0" err="1">
                <a:solidFill>
                  <a:srgbClr val="62320F"/>
                </a:solidFill>
                <a:latin typeface="Garamond" charset="0"/>
              </a:rPr>
              <a:t>Neural</a:t>
            </a:r>
            <a:r>
              <a:rPr lang="it-IT" sz="4000" b="1" dirty="0">
                <a:solidFill>
                  <a:srgbClr val="62320F"/>
                </a:solidFill>
                <a:latin typeface="Garamond" charset="0"/>
              </a:rPr>
              <a:t> Networks</a:t>
            </a:r>
            <a:endParaRPr lang="it-IT" sz="1404" dirty="0"/>
          </a:p>
        </p:txBody>
      </p:sp>
      <p:grpSp>
        <p:nvGrpSpPr>
          <p:cNvPr id="56" name="Gruppo 55">
            <a:extLst>
              <a:ext uri="{FF2B5EF4-FFF2-40B4-BE49-F238E27FC236}">
                <a16:creationId xmlns:a16="http://schemas.microsoft.com/office/drawing/2014/main" id="{7A102296-4169-B245-BA05-C2C3DB8DA3E5}"/>
              </a:ext>
            </a:extLst>
          </p:cNvPr>
          <p:cNvGrpSpPr/>
          <p:nvPr/>
        </p:nvGrpSpPr>
        <p:grpSpPr>
          <a:xfrm>
            <a:off x="0" y="6457476"/>
            <a:ext cx="12192002" cy="430887"/>
            <a:chOff x="0" y="6457476"/>
            <a:chExt cx="12192002" cy="430887"/>
          </a:xfrm>
        </p:grpSpPr>
        <p:grpSp>
          <p:nvGrpSpPr>
            <p:cNvPr id="57" name="Gruppo 56">
              <a:extLst>
                <a:ext uri="{FF2B5EF4-FFF2-40B4-BE49-F238E27FC236}">
                  <a16:creationId xmlns:a16="http://schemas.microsoft.com/office/drawing/2014/main" id="{0B17DDEA-B954-BE45-9494-4057AA400E12}"/>
                </a:ext>
              </a:extLst>
            </p:cNvPr>
            <p:cNvGrpSpPr/>
            <p:nvPr/>
          </p:nvGrpSpPr>
          <p:grpSpPr>
            <a:xfrm>
              <a:off x="0" y="6457890"/>
              <a:ext cx="12192002" cy="411423"/>
              <a:chOff x="0" y="6457890"/>
              <a:chExt cx="12192002" cy="411423"/>
            </a:xfrm>
          </p:grpSpPr>
          <p:grpSp>
            <p:nvGrpSpPr>
              <p:cNvPr id="59" name="Gruppo 58">
                <a:extLst>
                  <a:ext uri="{FF2B5EF4-FFF2-40B4-BE49-F238E27FC236}">
                    <a16:creationId xmlns:a16="http://schemas.microsoft.com/office/drawing/2014/main" id="{A20EAEFB-8256-244F-9E34-609917D74262}"/>
                  </a:ext>
                </a:extLst>
              </p:cNvPr>
              <p:cNvGrpSpPr/>
              <p:nvPr/>
            </p:nvGrpSpPr>
            <p:grpSpPr>
              <a:xfrm>
                <a:off x="0" y="6457890"/>
                <a:ext cx="12192002" cy="411423"/>
                <a:chOff x="0" y="6457890"/>
                <a:chExt cx="12192002" cy="411423"/>
              </a:xfrm>
            </p:grpSpPr>
            <p:sp>
              <p:nvSpPr>
                <p:cNvPr id="61" name="Rettangolo 60">
                  <a:extLst>
                    <a:ext uri="{FF2B5EF4-FFF2-40B4-BE49-F238E27FC236}">
                      <a16:creationId xmlns:a16="http://schemas.microsoft.com/office/drawing/2014/main" id="{11D45ABC-885A-D141-B96D-11287471F40F}"/>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2" name="Rettangolo 61">
                  <a:extLst>
                    <a:ext uri="{FF2B5EF4-FFF2-40B4-BE49-F238E27FC236}">
                      <a16:creationId xmlns:a16="http://schemas.microsoft.com/office/drawing/2014/main" id="{20499C8B-200E-8E43-AAD8-B460E4D87FB0}"/>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3" name="Rettangolo 62">
                  <a:extLst>
                    <a:ext uri="{FF2B5EF4-FFF2-40B4-BE49-F238E27FC236}">
                      <a16:creationId xmlns:a16="http://schemas.microsoft.com/office/drawing/2014/main" id="{242B41C8-1A7F-6343-8FF0-FE5A601349A3}"/>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4" name="CasellaDiTesto 63">
                  <a:extLst>
                    <a:ext uri="{FF2B5EF4-FFF2-40B4-BE49-F238E27FC236}">
                      <a16:creationId xmlns:a16="http://schemas.microsoft.com/office/drawing/2014/main" id="{AE502D49-CDE3-664D-BDF9-64C23D451E8E}"/>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60" name="CasellaDiTesto 59">
                <a:extLst>
                  <a:ext uri="{FF2B5EF4-FFF2-40B4-BE49-F238E27FC236}">
                    <a16:creationId xmlns:a16="http://schemas.microsoft.com/office/drawing/2014/main" id="{CAA4A090-D3AE-BF43-ADAC-7178F8DB12F7}"/>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58" name="CasellaDiTesto 57">
              <a:extLst>
                <a:ext uri="{FF2B5EF4-FFF2-40B4-BE49-F238E27FC236}">
                  <a16:creationId xmlns:a16="http://schemas.microsoft.com/office/drawing/2014/main" id="{388DF18C-C623-B54C-92F1-E0B6CD8E7983}"/>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pic>
        <p:nvPicPr>
          <p:cNvPr id="3" name="Immagine 2" descr="Immagine che contiene testo&#10;&#10;Descrizione generata automaticamente">
            <a:extLst>
              <a:ext uri="{FF2B5EF4-FFF2-40B4-BE49-F238E27FC236}">
                <a16:creationId xmlns:a16="http://schemas.microsoft.com/office/drawing/2014/main" id="{8E64B880-57C4-C644-96B2-91ECB53AEB82}"/>
              </a:ext>
            </a:extLst>
          </p:cNvPr>
          <p:cNvPicPr>
            <a:picLocks noChangeAspect="1"/>
          </p:cNvPicPr>
          <p:nvPr/>
        </p:nvPicPr>
        <p:blipFill>
          <a:blip r:embed="rId3"/>
          <a:stretch>
            <a:fillRect/>
          </a:stretch>
        </p:blipFill>
        <p:spPr>
          <a:xfrm>
            <a:off x="60742" y="1003761"/>
            <a:ext cx="9205178" cy="3492983"/>
          </a:xfrm>
          <a:prstGeom prst="rect">
            <a:avLst/>
          </a:prstGeom>
        </p:spPr>
      </p:pic>
      <p:pic>
        <p:nvPicPr>
          <p:cNvPr id="5" name="Immagine 4">
            <a:extLst>
              <a:ext uri="{FF2B5EF4-FFF2-40B4-BE49-F238E27FC236}">
                <a16:creationId xmlns:a16="http://schemas.microsoft.com/office/drawing/2014/main" id="{38166262-FB29-5C4F-857E-2DF4663B8875}"/>
              </a:ext>
            </a:extLst>
          </p:cNvPr>
          <p:cNvPicPr>
            <a:picLocks noChangeAspect="1"/>
          </p:cNvPicPr>
          <p:nvPr/>
        </p:nvPicPr>
        <p:blipFill>
          <a:blip r:embed="rId4"/>
          <a:stretch>
            <a:fillRect/>
          </a:stretch>
        </p:blipFill>
        <p:spPr>
          <a:xfrm>
            <a:off x="8014294" y="3719350"/>
            <a:ext cx="3968156" cy="2632144"/>
          </a:xfrm>
          <a:prstGeom prst="rect">
            <a:avLst/>
          </a:prstGeom>
        </p:spPr>
      </p:pic>
      <p:pic>
        <p:nvPicPr>
          <p:cNvPr id="7" name="Immagine 6">
            <a:extLst>
              <a:ext uri="{FF2B5EF4-FFF2-40B4-BE49-F238E27FC236}">
                <a16:creationId xmlns:a16="http://schemas.microsoft.com/office/drawing/2014/main" id="{0E31C8A6-FAE0-F441-8514-AE35E74A6E70}"/>
              </a:ext>
            </a:extLst>
          </p:cNvPr>
          <p:cNvPicPr>
            <a:picLocks noChangeAspect="1"/>
          </p:cNvPicPr>
          <p:nvPr/>
        </p:nvPicPr>
        <p:blipFill>
          <a:blip r:embed="rId5"/>
          <a:stretch>
            <a:fillRect/>
          </a:stretch>
        </p:blipFill>
        <p:spPr>
          <a:xfrm>
            <a:off x="9265920" y="1003761"/>
            <a:ext cx="2768600" cy="1854200"/>
          </a:xfrm>
          <a:prstGeom prst="rect">
            <a:avLst/>
          </a:prstGeom>
        </p:spPr>
      </p:pic>
    </p:spTree>
    <p:extLst>
      <p:ext uri="{BB962C8B-B14F-4D97-AF65-F5344CB8AC3E}">
        <p14:creationId xmlns:p14="http://schemas.microsoft.com/office/powerpoint/2010/main" val="384156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p:cNvSpPr/>
          <p:nvPr/>
        </p:nvSpPr>
        <p:spPr>
          <a:xfrm>
            <a:off x="0" y="-7873"/>
            <a:ext cx="12192000" cy="966159"/>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400" dirty="0">
              <a:latin typeface="Garamond" charset="0"/>
              <a:ea typeface="Garamond" charset="0"/>
              <a:cs typeface="Garamond" charset="0"/>
            </a:endParaRPr>
          </a:p>
        </p:txBody>
      </p:sp>
      <p:sp>
        <p:nvSpPr>
          <p:cNvPr id="9" name="CasellaDiTesto 8"/>
          <p:cNvSpPr txBox="1"/>
          <p:nvPr/>
        </p:nvSpPr>
        <p:spPr>
          <a:xfrm>
            <a:off x="197999" y="144001"/>
            <a:ext cx="11784451" cy="707886"/>
          </a:xfrm>
          <a:prstGeom prst="rect">
            <a:avLst/>
          </a:prstGeom>
          <a:noFill/>
        </p:spPr>
        <p:txBody>
          <a:bodyPr wrap="square" rtlCol="0">
            <a:spAutoFit/>
          </a:bodyPr>
          <a:lstStyle/>
          <a:p>
            <a:r>
              <a:rPr lang="it-IT" sz="4000" b="1" dirty="0" err="1">
                <a:solidFill>
                  <a:srgbClr val="62320F"/>
                </a:solidFill>
                <a:latin typeface="Garamond" charset="0"/>
              </a:rPr>
              <a:t>Appendix</a:t>
            </a:r>
            <a:r>
              <a:rPr lang="it-IT" sz="4000" b="1" dirty="0">
                <a:solidFill>
                  <a:srgbClr val="62320F"/>
                </a:solidFill>
                <a:latin typeface="Garamond" charset="0"/>
              </a:rPr>
              <a:t> – Level Set </a:t>
            </a:r>
            <a:r>
              <a:rPr lang="it-IT" sz="4000" b="1" dirty="0" err="1">
                <a:solidFill>
                  <a:srgbClr val="62320F"/>
                </a:solidFill>
                <a:latin typeface="Garamond" charset="0"/>
              </a:rPr>
              <a:t>Implementation</a:t>
            </a:r>
            <a:endParaRPr lang="it-IT" sz="1404" dirty="0"/>
          </a:p>
        </p:txBody>
      </p:sp>
      <p:grpSp>
        <p:nvGrpSpPr>
          <p:cNvPr id="56" name="Gruppo 55">
            <a:extLst>
              <a:ext uri="{FF2B5EF4-FFF2-40B4-BE49-F238E27FC236}">
                <a16:creationId xmlns:a16="http://schemas.microsoft.com/office/drawing/2014/main" id="{7A102296-4169-B245-BA05-C2C3DB8DA3E5}"/>
              </a:ext>
            </a:extLst>
          </p:cNvPr>
          <p:cNvGrpSpPr/>
          <p:nvPr/>
        </p:nvGrpSpPr>
        <p:grpSpPr>
          <a:xfrm>
            <a:off x="0" y="6457476"/>
            <a:ext cx="12192002" cy="430887"/>
            <a:chOff x="0" y="6457476"/>
            <a:chExt cx="12192002" cy="430887"/>
          </a:xfrm>
        </p:grpSpPr>
        <p:grpSp>
          <p:nvGrpSpPr>
            <p:cNvPr id="57" name="Gruppo 56">
              <a:extLst>
                <a:ext uri="{FF2B5EF4-FFF2-40B4-BE49-F238E27FC236}">
                  <a16:creationId xmlns:a16="http://schemas.microsoft.com/office/drawing/2014/main" id="{0B17DDEA-B954-BE45-9494-4057AA400E12}"/>
                </a:ext>
              </a:extLst>
            </p:cNvPr>
            <p:cNvGrpSpPr/>
            <p:nvPr/>
          </p:nvGrpSpPr>
          <p:grpSpPr>
            <a:xfrm>
              <a:off x="0" y="6457890"/>
              <a:ext cx="12192002" cy="411423"/>
              <a:chOff x="0" y="6457890"/>
              <a:chExt cx="12192002" cy="411423"/>
            </a:xfrm>
          </p:grpSpPr>
          <p:grpSp>
            <p:nvGrpSpPr>
              <p:cNvPr id="59" name="Gruppo 58">
                <a:extLst>
                  <a:ext uri="{FF2B5EF4-FFF2-40B4-BE49-F238E27FC236}">
                    <a16:creationId xmlns:a16="http://schemas.microsoft.com/office/drawing/2014/main" id="{A20EAEFB-8256-244F-9E34-609917D74262}"/>
                  </a:ext>
                </a:extLst>
              </p:cNvPr>
              <p:cNvGrpSpPr/>
              <p:nvPr/>
            </p:nvGrpSpPr>
            <p:grpSpPr>
              <a:xfrm>
                <a:off x="0" y="6457890"/>
                <a:ext cx="12192002" cy="411423"/>
                <a:chOff x="0" y="6457890"/>
                <a:chExt cx="12192002" cy="411423"/>
              </a:xfrm>
            </p:grpSpPr>
            <p:sp>
              <p:nvSpPr>
                <p:cNvPr id="61" name="Rettangolo 60">
                  <a:extLst>
                    <a:ext uri="{FF2B5EF4-FFF2-40B4-BE49-F238E27FC236}">
                      <a16:creationId xmlns:a16="http://schemas.microsoft.com/office/drawing/2014/main" id="{11D45ABC-885A-D141-B96D-11287471F40F}"/>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2" name="Rettangolo 61">
                  <a:extLst>
                    <a:ext uri="{FF2B5EF4-FFF2-40B4-BE49-F238E27FC236}">
                      <a16:creationId xmlns:a16="http://schemas.microsoft.com/office/drawing/2014/main" id="{20499C8B-200E-8E43-AAD8-B460E4D87FB0}"/>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3" name="Rettangolo 62">
                  <a:extLst>
                    <a:ext uri="{FF2B5EF4-FFF2-40B4-BE49-F238E27FC236}">
                      <a16:creationId xmlns:a16="http://schemas.microsoft.com/office/drawing/2014/main" id="{242B41C8-1A7F-6343-8FF0-FE5A601349A3}"/>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4" name="CasellaDiTesto 63">
                  <a:extLst>
                    <a:ext uri="{FF2B5EF4-FFF2-40B4-BE49-F238E27FC236}">
                      <a16:creationId xmlns:a16="http://schemas.microsoft.com/office/drawing/2014/main" id="{AE502D49-CDE3-664D-BDF9-64C23D451E8E}"/>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60" name="CasellaDiTesto 59">
                <a:extLst>
                  <a:ext uri="{FF2B5EF4-FFF2-40B4-BE49-F238E27FC236}">
                    <a16:creationId xmlns:a16="http://schemas.microsoft.com/office/drawing/2014/main" id="{CAA4A090-D3AE-BF43-ADAC-7178F8DB12F7}"/>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58" name="CasellaDiTesto 57">
              <a:extLst>
                <a:ext uri="{FF2B5EF4-FFF2-40B4-BE49-F238E27FC236}">
                  <a16:creationId xmlns:a16="http://schemas.microsoft.com/office/drawing/2014/main" id="{388DF18C-C623-B54C-92F1-E0B6CD8E7983}"/>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pic>
        <p:nvPicPr>
          <p:cNvPr id="12" name="isom_creek" descr="isom_creek">
            <a:hlinkClick r:id="" action="ppaction://media"/>
            <a:extLst>
              <a:ext uri="{FF2B5EF4-FFF2-40B4-BE49-F238E27FC236}">
                <a16:creationId xmlns:a16="http://schemas.microsoft.com/office/drawing/2014/main" id="{C85B3D82-26FD-444F-9CAB-E9B09BCD3B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7999" y="1249337"/>
            <a:ext cx="4910348" cy="3273565"/>
          </a:xfrm>
          <a:prstGeom prst="rect">
            <a:avLst/>
          </a:prstGeom>
        </p:spPr>
      </p:pic>
      <p:pic>
        <p:nvPicPr>
          <p:cNvPr id="3" name="Immagine 2">
            <a:extLst>
              <a:ext uri="{FF2B5EF4-FFF2-40B4-BE49-F238E27FC236}">
                <a16:creationId xmlns:a16="http://schemas.microsoft.com/office/drawing/2014/main" id="{AC37CE3C-30B9-F543-9B35-3BF35E6ACF1E}"/>
              </a:ext>
            </a:extLst>
          </p:cNvPr>
          <p:cNvPicPr>
            <a:picLocks noChangeAspect="1"/>
          </p:cNvPicPr>
          <p:nvPr/>
        </p:nvPicPr>
        <p:blipFill>
          <a:blip r:embed="rId6"/>
          <a:stretch>
            <a:fillRect/>
          </a:stretch>
        </p:blipFill>
        <p:spPr>
          <a:xfrm>
            <a:off x="6381065" y="1014910"/>
            <a:ext cx="5794831" cy="3766640"/>
          </a:xfrm>
          <a:prstGeom prst="rect">
            <a:avLst/>
          </a:prstGeom>
        </p:spPr>
      </p:pic>
      <p:pic>
        <p:nvPicPr>
          <p:cNvPr id="5" name="Immagine 4">
            <a:extLst>
              <a:ext uri="{FF2B5EF4-FFF2-40B4-BE49-F238E27FC236}">
                <a16:creationId xmlns:a16="http://schemas.microsoft.com/office/drawing/2014/main" id="{AF2D49AF-3E9F-EE4D-A40D-B2E7FFB5B16A}"/>
              </a:ext>
            </a:extLst>
          </p:cNvPr>
          <p:cNvPicPr>
            <a:picLocks noChangeAspect="1"/>
          </p:cNvPicPr>
          <p:nvPr/>
        </p:nvPicPr>
        <p:blipFill>
          <a:blip r:embed="rId7"/>
          <a:stretch>
            <a:fillRect/>
          </a:stretch>
        </p:blipFill>
        <p:spPr>
          <a:xfrm>
            <a:off x="16104" y="1014910"/>
            <a:ext cx="5794830" cy="5384844"/>
          </a:xfrm>
          <a:prstGeom prst="rect">
            <a:avLst/>
          </a:prstGeom>
        </p:spPr>
      </p:pic>
    </p:spTree>
    <p:extLst>
      <p:ext uri="{BB962C8B-B14F-4D97-AF65-F5344CB8AC3E}">
        <p14:creationId xmlns:p14="http://schemas.microsoft.com/office/powerpoint/2010/main" val="35389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25" fill="hold"/>
                                        <p:tgtEl>
                                          <p:spTgt spid="12"/>
                                        </p:tgtEl>
                                      </p:cBhvr>
                                    </p:cmd>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12"/>
                </p:tgtEl>
              </p:cMediaNode>
            </p:video>
            <p:seq concurrent="1" nextAc="seek">
              <p:cTn id="25" restart="whenNotActive" fill="hold" evtFilter="cancelBubble" nodeType="interactiveSeq">
                <p:stCondLst>
                  <p:cond evt="onClick" delay="0">
                    <p:tgtEl>
                      <p:spTgt spid="12"/>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p:cNvSpPr/>
          <p:nvPr/>
        </p:nvSpPr>
        <p:spPr>
          <a:xfrm>
            <a:off x="0" y="-7873"/>
            <a:ext cx="12192000" cy="966159"/>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400" dirty="0">
              <a:latin typeface="Garamond" charset="0"/>
              <a:ea typeface="Garamond" charset="0"/>
              <a:cs typeface="Garamond" charset="0"/>
            </a:endParaRPr>
          </a:p>
        </p:txBody>
      </p:sp>
      <p:sp>
        <p:nvSpPr>
          <p:cNvPr id="9" name="CasellaDiTesto 8"/>
          <p:cNvSpPr txBox="1"/>
          <p:nvPr/>
        </p:nvSpPr>
        <p:spPr>
          <a:xfrm>
            <a:off x="197999" y="144001"/>
            <a:ext cx="11784451" cy="707886"/>
          </a:xfrm>
          <a:prstGeom prst="rect">
            <a:avLst/>
          </a:prstGeom>
          <a:noFill/>
        </p:spPr>
        <p:txBody>
          <a:bodyPr wrap="square" rtlCol="0">
            <a:spAutoFit/>
          </a:bodyPr>
          <a:lstStyle/>
          <a:p>
            <a:r>
              <a:rPr lang="it-IT" sz="4000" b="1" dirty="0" err="1">
                <a:solidFill>
                  <a:srgbClr val="62320F"/>
                </a:solidFill>
                <a:latin typeface="Garamond" charset="0"/>
              </a:rPr>
              <a:t>Appendix</a:t>
            </a:r>
            <a:r>
              <a:rPr lang="it-IT" sz="4000" b="1" dirty="0">
                <a:solidFill>
                  <a:srgbClr val="62320F"/>
                </a:solidFill>
                <a:latin typeface="Garamond" charset="0"/>
              </a:rPr>
              <a:t> - </a:t>
            </a:r>
            <a:r>
              <a:rPr lang="it-IT" sz="4000" b="1" dirty="0" err="1">
                <a:solidFill>
                  <a:srgbClr val="62320F"/>
                </a:solidFill>
                <a:latin typeface="Garamond" charset="0"/>
              </a:rPr>
              <a:t>Limitations</a:t>
            </a:r>
            <a:endParaRPr lang="it-IT" sz="1404" dirty="0"/>
          </a:p>
        </p:txBody>
      </p:sp>
      <p:grpSp>
        <p:nvGrpSpPr>
          <p:cNvPr id="56" name="Gruppo 55">
            <a:extLst>
              <a:ext uri="{FF2B5EF4-FFF2-40B4-BE49-F238E27FC236}">
                <a16:creationId xmlns:a16="http://schemas.microsoft.com/office/drawing/2014/main" id="{7A102296-4169-B245-BA05-C2C3DB8DA3E5}"/>
              </a:ext>
            </a:extLst>
          </p:cNvPr>
          <p:cNvGrpSpPr/>
          <p:nvPr/>
        </p:nvGrpSpPr>
        <p:grpSpPr>
          <a:xfrm>
            <a:off x="0" y="6457476"/>
            <a:ext cx="12192002" cy="430887"/>
            <a:chOff x="0" y="6457476"/>
            <a:chExt cx="12192002" cy="430887"/>
          </a:xfrm>
        </p:grpSpPr>
        <p:grpSp>
          <p:nvGrpSpPr>
            <p:cNvPr id="57" name="Gruppo 56">
              <a:extLst>
                <a:ext uri="{FF2B5EF4-FFF2-40B4-BE49-F238E27FC236}">
                  <a16:creationId xmlns:a16="http://schemas.microsoft.com/office/drawing/2014/main" id="{0B17DDEA-B954-BE45-9494-4057AA400E12}"/>
                </a:ext>
              </a:extLst>
            </p:cNvPr>
            <p:cNvGrpSpPr/>
            <p:nvPr/>
          </p:nvGrpSpPr>
          <p:grpSpPr>
            <a:xfrm>
              <a:off x="0" y="6457890"/>
              <a:ext cx="12192002" cy="411423"/>
              <a:chOff x="0" y="6457890"/>
              <a:chExt cx="12192002" cy="411423"/>
            </a:xfrm>
          </p:grpSpPr>
          <p:grpSp>
            <p:nvGrpSpPr>
              <p:cNvPr id="59" name="Gruppo 58">
                <a:extLst>
                  <a:ext uri="{FF2B5EF4-FFF2-40B4-BE49-F238E27FC236}">
                    <a16:creationId xmlns:a16="http://schemas.microsoft.com/office/drawing/2014/main" id="{A20EAEFB-8256-244F-9E34-609917D74262}"/>
                  </a:ext>
                </a:extLst>
              </p:cNvPr>
              <p:cNvGrpSpPr/>
              <p:nvPr/>
            </p:nvGrpSpPr>
            <p:grpSpPr>
              <a:xfrm>
                <a:off x="0" y="6457890"/>
                <a:ext cx="12192002" cy="411423"/>
                <a:chOff x="0" y="6457890"/>
                <a:chExt cx="12192002" cy="411423"/>
              </a:xfrm>
            </p:grpSpPr>
            <p:sp>
              <p:nvSpPr>
                <p:cNvPr id="61" name="Rettangolo 60">
                  <a:extLst>
                    <a:ext uri="{FF2B5EF4-FFF2-40B4-BE49-F238E27FC236}">
                      <a16:creationId xmlns:a16="http://schemas.microsoft.com/office/drawing/2014/main" id="{11D45ABC-885A-D141-B96D-11287471F40F}"/>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2" name="Rettangolo 61">
                  <a:extLst>
                    <a:ext uri="{FF2B5EF4-FFF2-40B4-BE49-F238E27FC236}">
                      <a16:creationId xmlns:a16="http://schemas.microsoft.com/office/drawing/2014/main" id="{20499C8B-200E-8E43-AAD8-B460E4D87FB0}"/>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3" name="Rettangolo 62">
                  <a:extLst>
                    <a:ext uri="{FF2B5EF4-FFF2-40B4-BE49-F238E27FC236}">
                      <a16:creationId xmlns:a16="http://schemas.microsoft.com/office/drawing/2014/main" id="{242B41C8-1A7F-6343-8FF0-FE5A601349A3}"/>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4" name="CasellaDiTesto 63">
                  <a:extLst>
                    <a:ext uri="{FF2B5EF4-FFF2-40B4-BE49-F238E27FC236}">
                      <a16:creationId xmlns:a16="http://schemas.microsoft.com/office/drawing/2014/main" id="{AE502D49-CDE3-664D-BDF9-64C23D451E8E}"/>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60" name="CasellaDiTesto 59">
                <a:extLst>
                  <a:ext uri="{FF2B5EF4-FFF2-40B4-BE49-F238E27FC236}">
                    <a16:creationId xmlns:a16="http://schemas.microsoft.com/office/drawing/2014/main" id="{CAA4A090-D3AE-BF43-ADAC-7178F8DB12F7}"/>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58" name="CasellaDiTesto 57">
              <a:extLst>
                <a:ext uri="{FF2B5EF4-FFF2-40B4-BE49-F238E27FC236}">
                  <a16:creationId xmlns:a16="http://schemas.microsoft.com/office/drawing/2014/main" id="{388DF18C-C623-B54C-92F1-E0B6CD8E7983}"/>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grpSp>
        <p:nvGrpSpPr>
          <p:cNvPr id="16" name="Gruppo 15">
            <a:extLst>
              <a:ext uri="{FF2B5EF4-FFF2-40B4-BE49-F238E27FC236}">
                <a16:creationId xmlns:a16="http://schemas.microsoft.com/office/drawing/2014/main" id="{5521B539-4BFF-3F4E-A622-633929E28627}"/>
              </a:ext>
            </a:extLst>
          </p:cNvPr>
          <p:cNvGrpSpPr/>
          <p:nvPr/>
        </p:nvGrpSpPr>
        <p:grpSpPr>
          <a:xfrm>
            <a:off x="71383" y="1003763"/>
            <a:ext cx="11004855" cy="3170099"/>
            <a:chOff x="4461776" y="4168195"/>
            <a:chExt cx="6594335" cy="1711045"/>
          </a:xfrm>
        </p:grpSpPr>
        <p:sp>
          <p:nvSpPr>
            <p:cNvPr id="18" name="Rettangolo 17">
              <a:extLst>
                <a:ext uri="{FF2B5EF4-FFF2-40B4-BE49-F238E27FC236}">
                  <a16:creationId xmlns:a16="http://schemas.microsoft.com/office/drawing/2014/main" id="{601EEB07-BB95-1346-AA10-08FB6CE2C148}"/>
                </a:ext>
              </a:extLst>
            </p:cNvPr>
            <p:cNvSpPr/>
            <p:nvPr/>
          </p:nvSpPr>
          <p:spPr>
            <a:xfrm>
              <a:off x="4461776" y="4168195"/>
              <a:ext cx="1095222" cy="265794"/>
            </a:xfrm>
            <a:prstGeom prst="rect">
              <a:avLst/>
            </a:prstGeom>
          </p:spPr>
          <p:txBody>
            <a:bodyPr wrap="none">
              <a:spAutoFit/>
            </a:bodyPr>
            <a:lstStyle/>
            <a:p>
              <a:r>
                <a:rPr lang="en-CA" sz="2600" b="1" dirty="0">
                  <a:latin typeface="Garamond" panose="02020404030301010803" pitchFamily="18" charset="0"/>
                </a:rPr>
                <a:t>Limitations</a:t>
              </a:r>
              <a:endParaRPr lang="en-CA" sz="2600" b="1" dirty="0"/>
            </a:p>
          </p:txBody>
        </p:sp>
        <p:sp>
          <p:nvSpPr>
            <p:cNvPr id="19" name="Rettangolo 18">
              <a:extLst>
                <a:ext uri="{FF2B5EF4-FFF2-40B4-BE49-F238E27FC236}">
                  <a16:creationId xmlns:a16="http://schemas.microsoft.com/office/drawing/2014/main" id="{ED5E9978-6F19-CF42-91A4-ADDEB127EAD1}"/>
                </a:ext>
              </a:extLst>
            </p:cNvPr>
            <p:cNvSpPr/>
            <p:nvPr/>
          </p:nvSpPr>
          <p:spPr>
            <a:xfrm>
              <a:off x="4601802" y="4433989"/>
              <a:ext cx="6454309" cy="1445251"/>
            </a:xfrm>
            <a:prstGeom prst="rect">
              <a:avLst/>
            </a:prstGeom>
          </p:spPr>
          <p:txBody>
            <a:bodyPr wrap="square">
              <a:spAutoFit/>
            </a:bodyPr>
            <a:lstStyle/>
            <a:p>
              <a:pPr marL="342900" indent="-342900">
                <a:buFont typeface="Arial" panose="020B0604020202020204" pitchFamily="34" charset="0"/>
                <a:buChar char="•"/>
              </a:pPr>
              <a:r>
                <a:rPr lang="en-CA" sz="2400" dirty="0">
                  <a:latin typeface="Garamond" panose="02020404030301010803" pitchFamily="18" charset="0"/>
                </a:rPr>
                <a:t>It can’t run on GPUs or multi-CPUs due to library limitations</a:t>
              </a:r>
            </a:p>
            <a:p>
              <a:pPr marL="342900" indent="-342900">
                <a:buFont typeface="Arial" panose="020B0604020202020204" pitchFamily="34" charset="0"/>
                <a:buChar char="•"/>
              </a:pPr>
              <a:r>
                <a:rPr lang="en-CA" sz="2400" dirty="0">
                  <a:latin typeface="Garamond" panose="02020404030301010803" pitchFamily="18" charset="0"/>
                </a:rPr>
                <a:t>Usage of a variable fuel map as a matrix is not yet supported</a:t>
              </a:r>
            </a:p>
            <a:p>
              <a:pPr marL="342900" indent="-342900">
                <a:buFont typeface="Arial" panose="020B0604020202020204" pitchFamily="34" charset="0"/>
                <a:buChar char="•"/>
              </a:pPr>
              <a:r>
                <a:rPr lang="en-CA" sz="2400" dirty="0">
                  <a:latin typeface="Garamond" panose="02020404030301010803" pitchFamily="18" charset="0"/>
                </a:rPr>
                <a:t>Stability analysis on discretization strategies and degree of freedom of the NN has to be made </a:t>
              </a:r>
            </a:p>
            <a:p>
              <a:pPr marL="342900" indent="-342900">
                <a:buFont typeface="Arial" panose="020B0604020202020204" pitchFamily="34" charset="0"/>
                <a:buChar char="•"/>
              </a:pPr>
              <a:r>
                <a:rPr lang="en-CA" sz="2400" dirty="0">
                  <a:latin typeface="Garamond" panose="02020404030301010803" pitchFamily="18" charset="0"/>
                </a:rPr>
                <a:t>How to deal with multiple ignition points?! </a:t>
              </a:r>
            </a:p>
            <a:p>
              <a:pPr marL="342900" indent="-342900">
                <a:buFont typeface="Arial" panose="020B0604020202020204" pitchFamily="34" charset="0"/>
                <a:buChar char="•"/>
              </a:pPr>
              <a:r>
                <a:rPr lang="en-CA" sz="2400" dirty="0">
                  <a:latin typeface="Garamond" panose="02020404030301010803" pitchFamily="18" charset="0"/>
                </a:rPr>
                <a:t>The technique hasn’t been extended on different architectures: CNNs, RNNs</a:t>
              </a:r>
            </a:p>
            <a:p>
              <a:pPr marL="342900" indent="-342900">
                <a:buFont typeface="Arial" panose="020B0604020202020204" pitchFamily="34" charset="0"/>
                <a:buChar char="•"/>
              </a:pPr>
              <a:r>
                <a:rPr lang="en-CA" sz="2400" dirty="0">
                  <a:latin typeface="Garamond" panose="02020404030301010803" pitchFamily="18" charset="0"/>
                </a:rPr>
                <a:t>Generalization capabilities aren’t still 100% clear </a:t>
              </a:r>
            </a:p>
          </p:txBody>
        </p:sp>
      </p:grpSp>
    </p:spTree>
    <p:extLst>
      <p:ext uri="{BB962C8B-B14F-4D97-AF65-F5344CB8AC3E}">
        <p14:creationId xmlns:p14="http://schemas.microsoft.com/office/powerpoint/2010/main" val="117964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p:cNvSpPr/>
          <p:nvPr/>
        </p:nvSpPr>
        <p:spPr>
          <a:xfrm>
            <a:off x="0" y="-7873"/>
            <a:ext cx="12192000" cy="966159"/>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400" dirty="0">
              <a:latin typeface="Garamond" charset="0"/>
              <a:ea typeface="Garamond" charset="0"/>
              <a:cs typeface="Garamond" charset="0"/>
            </a:endParaRPr>
          </a:p>
        </p:txBody>
      </p:sp>
      <p:sp>
        <p:nvSpPr>
          <p:cNvPr id="9" name="CasellaDiTesto 8"/>
          <p:cNvSpPr txBox="1"/>
          <p:nvPr/>
        </p:nvSpPr>
        <p:spPr>
          <a:xfrm>
            <a:off x="197999" y="144001"/>
            <a:ext cx="11784451" cy="707886"/>
          </a:xfrm>
          <a:prstGeom prst="rect">
            <a:avLst/>
          </a:prstGeom>
          <a:noFill/>
        </p:spPr>
        <p:txBody>
          <a:bodyPr wrap="square" rtlCol="0">
            <a:spAutoFit/>
          </a:bodyPr>
          <a:lstStyle/>
          <a:p>
            <a:r>
              <a:rPr lang="it-IT" sz="4000" b="1" dirty="0" err="1">
                <a:solidFill>
                  <a:srgbClr val="62320F"/>
                </a:solidFill>
                <a:latin typeface="Garamond" charset="0"/>
                <a:ea typeface="Garamond" charset="0"/>
                <a:cs typeface="Garamond" charset="0"/>
              </a:rPr>
              <a:t>Wildfires</a:t>
            </a:r>
            <a:r>
              <a:rPr lang="it-IT" sz="4000" b="1" dirty="0">
                <a:solidFill>
                  <a:srgbClr val="62320F"/>
                </a:solidFill>
                <a:latin typeface="Garamond" charset="0"/>
                <a:ea typeface="Garamond" charset="0"/>
                <a:cs typeface="Garamond" charset="0"/>
              </a:rPr>
              <a:t> Spread and Real-Time </a:t>
            </a:r>
            <a:r>
              <a:rPr lang="it-IT" sz="4000" b="1" dirty="0" err="1">
                <a:solidFill>
                  <a:srgbClr val="62320F"/>
                </a:solidFill>
                <a:latin typeface="Garamond" charset="0"/>
                <a:ea typeface="Garamond" charset="0"/>
                <a:cs typeface="Garamond" charset="0"/>
              </a:rPr>
              <a:t>Simulations</a:t>
            </a:r>
            <a:endParaRPr lang="it-IT" sz="1404" dirty="0"/>
          </a:p>
        </p:txBody>
      </p:sp>
      <p:grpSp>
        <p:nvGrpSpPr>
          <p:cNvPr id="56" name="Gruppo 55">
            <a:extLst>
              <a:ext uri="{FF2B5EF4-FFF2-40B4-BE49-F238E27FC236}">
                <a16:creationId xmlns:a16="http://schemas.microsoft.com/office/drawing/2014/main" id="{7A102296-4169-B245-BA05-C2C3DB8DA3E5}"/>
              </a:ext>
            </a:extLst>
          </p:cNvPr>
          <p:cNvGrpSpPr/>
          <p:nvPr/>
        </p:nvGrpSpPr>
        <p:grpSpPr>
          <a:xfrm>
            <a:off x="0" y="6457476"/>
            <a:ext cx="12192002" cy="430887"/>
            <a:chOff x="0" y="6457476"/>
            <a:chExt cx="12192002" cy="430887"/>
          </a:xfrm>
        </p:grpSpPr>
        <p:grpSp>
          <p:nvGrpSpPr>
            <p:cNvPr id="57" name="Gruppo 56">
              <a:extLst>
                <a:ext uri="{FF2B5EF4-FFF2-40B4-BE49-F238E27FC236}">
                  <a16:creationId xmlns:a16="http://schemas.microsoft.com/office/drawing/2014/main" id="{0B17DDEA-B954-BE45-9494-4057AA400E12}"/>
                </a:ext>
              </a:extLst>
            </p:cNvPr>
            <p:cNvGrpSpPr/>
            <p:nvPr/>
          </p:nvGrpSpPr>
          <p:grpSpPr>
            <a:xfrm>
              <a:off x="0" y="6457890"/>
              <a:ext cx="12192002" cy="411423"/>
              <a:chOff x="0" y="6457890"/>
              <a:chExt cx="12192002" cy="411423"/>
            </a:xfrm>
          </p:grpSpPr>
          <p:grpSp>
            <p:nvGrpSpPr>
              <p:cNvPr id="59" name="Gruppo 58">
                <a:extLst>
                  <a:ext uri="{FF2B5EF4-FFF2-40B4-BE49-F238E27FC236}">
                    <a16:creationId xmlns:a16="http://schemas.microsoft.com/office/drawing/2014/main" id="{A20EAEFB-8256-244F-9E34-609917D74262}"/>
                  </a:ext>
                </a:extLst>
              </p:cNvPr>
              <p:cNvGrpSpPr/>
              <p:nvPr/>
            </p:nvGrpSpPr>
            <p:grpSpPr>
              <a:xfrm>
                <a:off x="0" y="6457890"/>
                <a:ext cx="12192002" cy="411423"/>
                <a:chOff x="0" y="6457890"/>
                <a:chExt cx="12192002" cy="411423"/>
              </a:xfrm>
            </p:grpSpPr>
            <p:sp>
              <p:nvSpPr>
                <p:cNvPr id="61" name="Rettangolo 60">
                  <a:extLst>
                    <a:ext uri="{FF2B5EF4-FFF2-40B4-BE49-F238E27FC236}">
                      <a16:creationId xmlns:a16="http://schemas.microsoft.com/office/drawing/2014/main" id="{11D45ABC-885A-D141-B96D-11287471F40F}"/>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2" name="Rettangolo 61">
                  <a:extLst>
                    <a:ext uri="{FF2B5EF4-FFF2-40B4-BE49-F238E27FC236}">
                      <a16:creationId xmlns:a16="http://schemas.microsoft.com/office/drawing/2014/main" id="{20499C8B-200E-8E43-AAD8-B460E4D87FB0}"/>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3" name="Rettangolo 62">
                  <a:extLst>
                    <a:ext uri="{FF2B5EF4-FFF2-40B4-BE49-F238E27FC236}">
                      <a16:creationId xmlns:a16="http://schemas.microsoft.com/office/drawing/2014/main" id="{242B41C8-1A7F-6343-8FF0-FE5A601349A3}"/>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4" name="CasellaDiTesto 63">
                  <a:extLst>
                    <a:ext uri="{FF2B5EF4-FFF2-40B4-BE49-F238E27FC236}">
                      <a16:creationId xmlns:a16="http://schemas.microsoft.com/office/drawing/2014/main" id="{AE502D49-CDE3-664D-BDF9-64C23D451E8E}"/>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60" name="CasellaDiTesto 59">
                <a:extLst>
                  <a:ext uri="{FF2B5EF4-FFF2-40B4-BE49-F238E27FC236}">
                    <a16:creationId xmlns:a16="http://schemas.microsoft.com/office/drawing/2014/main" id="{CAA4A090-D3AE-BF43-ADAC-7178F8DB12F7}"/>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58" name="CasellaDiTesto 57">
              <a:extLst>
                <a:ext uri="{FF2B5EF4-FFF2-40B4-BE49-F238E27FC236}">
                  <a16:creationId xmlns:a16="http://schemas.microsoft.com/office/drawing/2014/main" id="{388DF18C-C623-B54C-92F1-E0B6CD8E7983}"/>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grpSp>
        <p:nvGrpSpPr>
          <p:cNvPr id="13" name="Gruppo 12">
            <a:extLst>
              <a:ext uri="{FF2B5EF4-FFF2-40B4-BE49-F238E27FC236}">
                <a16:creationId xmlns:a16="http://schemas.microsoft.com/office/drawing/2014/main" id="{3F5C325C-2383-FA45-A04F-EF4707BBFD5B}"/>
              </a:ext>
            </a:extLst>
          </p:cNvPr>
          <p:cNvGrpSpPr/>
          <p:nvPr/>
        </p:nvGrpSpPr>
        <p:grpSpPr>
          <a:xfrm>
            <a:off x="4468452" y="1008235"/>
            <a:ext cx="7513998" cy="1298569"/>
            <a:chOff x="4468452" y="1046335"/>
            <a:chExt cx="7513998" cy="1298569"/>
          </a:xfrm>
        </p:grpSpPr>
        <p:pic>
          <p:nvPicPr>
            <p:cNvPr id="7" name="Immagine 6">
              <a:extLst>
                <a:ext uri="{FF2B5EF4-FFF2-40B4-BE49-F238E27FC236}">
                  <a16:creationId xmlns:a16="http://schemas.microsoft.com/office/drawing/2014/main" id="{26753CD2-5E4F-794B-A54B-60BB6B7C0FDD}"/>
                </a:ext>
              </a:extLst>
            </p:cNvPr>
            <p:cNvPicPr>
              <a:picLocks noChangeAspect="1"/>
            </p:cNvPicPr>
            <p:nvPr/>
          </p:nvPicPr>
          <p:blipFill>
            <a:blip r:embed="rId3"/>
            <a:stretch>
              <a:fillRect/>
            </a:stretch>
          </p:blipFill>
          <p:spPr>
            <a:xfrm>
              <a:off x="10436535" y="1046335"/>
              <a:ext cx="1545915" cy="1298569"/>
            </a:xfrm>
            <a:prstGeom prst="rect">
              <a:avLst/>
            </a:prstGeom>
          </p:spPr>
        </p:pic>
        <p:sp>
          <p:nvSpPr>
            <p:cNvPr id="11" name="CasellaDiTesto 10">
              <a:extLst>
                <a:ext uri="{FF2B5EF4-FFF2-40B4-BE49-F238E27FC236}">
                  <a16:creationId xmlns:a16="http://schemas.microsoft.com/office/drawing/2014/main" id="{3D06517B-EC99-3848-86A4-7D505A741B3C}"/>
                </a:ext>
              </a:extLst>
            </p:cNvPr>
            <p:cNvSpPr txBox="1"/>
            <p:nvPr/>
          </p:nvSpPr>
          <p:spPr>
            <a:xfrm>
              <a:off x="4468452" y="1285690"/>
              <a:ext cx="6003665" cy="892552"/>
            </a:xfrm>
            <a:prstGeom prst="rect">
              <a:avLst/>
            </a:prstGeom>
            <a:noFill/>
          </p:spPr>
          <p:txBody>
            <a:bodyPr wrap="square" rtlCol="0">
              <a:spAutoFit/>
            </a:bodyPr>
            <a:lstStyle/>
            <a:p>
              <a:r>
                <a:rPr lang="en-CA" sz="2600" b="1" dirty="0">
                  <a:latin typeface="Garamond" panose="02020404030301010803" pitchFamily="18" charset="0"/>
                </a:rPr>
                <a:t>Computational Physics state-of-the-art</a:t>
              </a:r>
            </a:p>
            <a:p>
              <a:endParaRPr lang="en-CA" sz="2600" dirty="0">
                <a:latin typeface="Garamond" panose="02020404030301010803" pitchFamily="18" charset="0"/>
              </a:endParaRPr>
            </a:p>
          </p:txBody>
        </p:sp>
        <p:sp>
          <p:nvSpPr>
            <p:cNvPr id="12" name="Rettangolo 11">
              <a:extLst>
                <a:ext uri="{FF2B5EF4-FFF2-40B4-BE49-F238E27FC236}">
                  <a16:creationId xmlns:a16="http://schemas.microsoft.com/office/drawing/2014/main" id="{429FDD0C-EAD0-F746-8072-75CF1F4A55FC}"/>
                </a:ext>
              </a:extLst>
            </p:cNvPr>
            <p:cNvSpPr/>
            <p:nvPr/>
          </p:nvSpPr>
          <p:spPr>
            <a:xfrm>
              <a:off x="5121916" y="1695619"/>
              <a:ext cx="4944943" cy="461665"/>
            </a:xfrm>
            <a:prstGeom prst="rect">
              <a:avLst/>
            </a:prstGeom>
          </p:spPr>
          <p:txBody>
            <a:bodyPr wrap="none">
              <a:spAutoFit/>
            </a:bodyPr>
            <a:lstStyle/>
            <a:p>
              <a:r>
                <a:rPr lang="en-CA" sz="2400" dirty="0">
                  <a:latin typeface="Garamond" panose="02020404030301010803" pitchFamily="18" charset="0"/>
                </a:rPr>
                <a:t>Weather Research &amp; Forecasting (WRF)</a:t>
              </a:r>
              <a:endParaRPr lang="en-CA" sz="2400" dirty="0"/>
            </a:p>
          </p:txBody>
        </p:sp>
      </p:grpSp>
      <p:grpSp>
        <p:nvGrpSpPr>
          <p:cNvPr id="16" name="Gruppo 15">
            <a:extLst>
              <a:ext uri="{FF2B5EF4-FFF2-40B4-BE49-F238E27FC236}">
                <a16:creationId xmlns:a16="http://schemas.microsoft.com/office/drawing/2014/main" id="{161CABC5-4C14-D144-833A-451DCFBCCD14}"/>
              </a:ext>
            </a:extLst>
          </p:cNvPr>
          <p:cNvGrpSpPr/>
          <p:nvPr/>
        </p:nvGrpSpPr>
        <p:grpSpPr>
          <a:xfrm>
            <a:off x="-503747" y="1053010"/>
            <a:ext cx="4497963" cy="5355631"/>
            <a:chOff x="-503747" y="1053010"/>
            <a:chExt cx="4497963" cy="5355631"/>
          </a:xfrm>
        </p:grpSpPr>
        <p:grpSp>
          <p:nvGrpSpPr>
            <p:cNvPr id="15" name="Gruppo 14">
              <a:extLst>
                <a:ext uri="{FF2B5EF4-FFF2-40B4-BE49-F238E27FC236}">
                  <a16:creationId xmlns:a16="http://schemas.microsoft.com/office/drawing/2014/main" id="{01FBC06A-EC7D-B94D-82E1-FA938B017B17}"/>
                </a:ext>
              </a:extLst>
            </p:cNvPr>
            <p:cNvGrpSpPr/>
            <p:nvPr/>
          </p:nvGrpSpPr>
          <p:grpSpPr>
            <a:xfrm>
              <a:off x="-503747" y="1053010"/>
              <a:ext cx="4497963" cy="2951083"/>
              <a:chOff x="171461" y="1106570"/>
              <a:chExt cx="3812152" cy="2696400"/>
            </a:xfrm>
          </p:grpSpPr>
          <p:pic>
            <p:nvPicPr>
              <p:cNvPr id="3" name="Immagine 2" descr="Immagine che contiene mappa&#10;&#10;Descrizione generata automaticamente">
                <a:extLst>
                  <a:ext uri="{FF2B5EF4-FFF2-40B4-BE49-F238E27FC236}">
                    <a16:creationId xmlns:a16="http://schemas.microsoft.com/office/drawing/2014/main" id="{E90D2608-ADA3-2345-9A27-CFE8E364A864}"/>
                  </a:ext>
                </a:extLst>
              </p:cNvPr>
              <p:cNvPicPr>
                <a:picLocks noChangeAspect="1"/>
              </p:cNvPicPr>
              <p:nvPr/>
            </p:nvPicPr>
            <p:blipFill>
              <a:blip r:embed="rId4"/>
              <a:stretch>
                <a:fillRect/>
              </a:stretch>
            </p:blipFill>
            <p:spPr>
              <a:xfrm>
                <a:off x="171461" y="1106570"/>
                <a:ext cx="3812152" cy="2696400"/>
              </a:xfrm>
              <a:prstGeom prst="rect">
                <a:avLst/>
              </a:prstGeom>
            </p:spPr>
          </p:pic>
          <p:sp>
            <p:nvSpPr>
              <p:cNvPr id="14" name="Rettangolo 13">
                <a:extLst>
                  <a:ext uri="{FF2B5EF4-FFF2-40B4-BE49-F238E27FC236}">
                    <a16:creationId xmlns:a16="http://schemas.microsoft.com/office/drawing/2014/main" id="{9096503E-52A1-D042-8C9C-EEE5EB5F5BA8}"/>
                  </a:ext>
                </a:extLst>
              </p:cNvPr>
              <p:cNvSpPr/>
              <p:nvPr/>
            </p:nvSpPr>
            <p:spPr>
              <a:xfrm>
                <a:off x="209550" y="1249343"/>
                <a:ext cx="1085850" cy="485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ttangolo 23">
                <a:extLst>
                  <a:ext uri="{FF2B5EF4-FFF2-40B4-BE49-F238E27FC236}">
                    <a16:creationId xmlns:a16="http://schemas.microsoft.com/office/drawing/2014/main" id="{9B7D68A9-69C6-6442-8185-6CF441F05AD7}"/>
                  </a:ext>
                </a:extLst>
              </p:cNvPr>
              <p:cNvSpPr/>
              <p:nvPr/>
            </p:nvSpPr>
            <p:spPr>
              <a:xfrm>
                <a:off x="209550" y="2283300"/>
                <a:ext cx="628650" cy="485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 name="Immagine 4" descr="Immagine che contiene esterni, cielo, ponte, gru&#10;&#10;Descrizione generata automaticamente">
              <a:extLst>
                <a:ext uri="{FF2B5EF4-FFF2-40B4-BE49-F238E27FC236}">
                  <a16:creationId xmlns:a16="http://schemas.microsoft.com/office/drawing/2014/main" id="{E25041CA-0B09-5E41-95BF-56215B9B4847}"/>
                </a:ext>
              </a:extLst>
            </p:cNvPr>
            <p:cNvPicPr>
              <a:picLocks noChangeAspect="1"/>
            </p:cNvPicPr>
            <p:nvPr/>
          </p:nvPicPr>
          <p:blipFill>
            <a:blip r:embed="rId5"/>
            <a:stretch>
              <a:fillRect/>
            </a:stretch>
          </p:blipFill>
          <p:spPr>
            <a:xfrm>
              <a:off x="197999" y="4011256"/>
              <a:ext cx="3763108" cy="2397385"/>
            </a:xfrm>
            <a:prstGeom prst="rect">
              <a:avLst/>
            </a:prstGeom>
          </p:spPr>
        </p:pic>
      </p:grpSp>
      <p:grpSp>
        <p:nvGrpSpPr>
          <p:cNvPr id="22" name="Gruppo 21">
            <a:extLst>
              <a:ext uri="{FF2B5EF4-FFF2-40B4-BE49-F238E27FC236}">
                <a16:creationId xmlns:a16="http://schemas.microsoft.com/office/drawing/2014/main" id="{9361FE4F-675C-2C48-BF44-5A16557C7D49}"/>
              </a:ext>
            </a:extLst>
          </p:cNvPr>
          <p:cNvGrpSpPr/>
          <p:nvPr/>
        </p:nvGrpSpPr>
        <p:grpSpPr>
          <a:xfrm>
            <a:off x="4580537" y="2511115"/>
            <a:ext cx="5407907" cy="1113198"/>
            <a:chOff x="4601802" y="2362260"/>
            <a:chExt cx="5407907" cy="1113198"/>
          </a:xfrm>
        </p:grpSpPr>
        <p:pic>
          <p:nvPicPr>
            <p:cNvPr id="21" name="Immagine 20">
              <a:extLst>
                <a:ext uri="{FF2B5EF4-FFF2-40B4-BE49-F238E27FC236}">
                  <a16:creationId xmlns:a16="http://schemas.microsoft.com/office/drawing/2014/main" id="{B6FE6AF3-57AD-504C-A95E-09F7AE89BE48}"/>
                </a:ext>
              </a:extLst>
            </p:cNvPr>
            <p:cNvPicPr>
              <a:picLocks noChangeAspect="1"/>
            </p:cNvPicPr>
            <p:nvPr/>
          </p:nvPicPr>
          <p:blipFill>
            <a:blip r:embed="rId6"/>
            <a:stretch>
              <a:fillRect/>
            </a:stretch>
          </p:blipFill>
          <p:spPr>
            <a:xfrm>
              <a:off x="4601802" y="2362260"/>
              <a:ext cx="1113198" cy="1113198"/>
            </a:xfrm>
            <a:prstGeom prst="rect">
              <a:avLst/>
            </a:prstGeom>
          </p:spPr>
        </p:pic>
        <p:sp>
          <p:nvSpPr>
            <p:cNvPr id="32" name="Rettangolo 31">
              <a:extLst>
                <a:ext uri="{FF2B5EF4-FFF2-40B4-BE49-F238E27FC236}">
                  <a16:creationId xmlns:a16="http://schemas.microsoft.com/office/drawing/2014/main" id="{A7AB1529-DC0C-464F-9956-B51B6A36E9C4}"/>
                </a:ext>
              </a:extLst>
            </p:cNvPr>
            <p:cNvSpPr/>
            <p:nvPr/>
          </p:nvSpPr>
          <p:spPr>
            <a:xfrm>
              <a:off x="5897786" y="2667361"/>
              <a:ext cx="4111923" cy="461665"/>
            </a:xfrm>
            <a:prstGeom prst="rect">
              <a:avLst/>
            </a:prstGeom>
          </p:spPr>
          <p:txBody>
            <a:bodyPr wrap="square">
              <a:spAutoFit/>
            </a:bodyPr>
            <a:lstStyle/>
            <a:p>
              <a:r>
                <a:rPr lang="en-CA" sz="2400" u="sng" dirty="0">
                  <a:latin typeface="Garamond" panose="02020404030301010803" pitchFamily="18" charset="0"/>
                </a:rPr>
                <a:t>It takes hours for a single run</a:t>
              </a:r>
              <a:endParaRPr lang="en-CA" sz="2400" u="sng" dirty="0"/>
            </a:p>
          </p:txBody>
        </p:sp>
      </p:grpSp>
      <p:grpSp>
        <p:nvGrpSpPr>
          <p:cNvPr id="23" name="Gruppo 22">
            <a:extLst>
              <a:ext uri="{FF2B5EF4-FFF2-40B4-BE49-F238E27FC236}">
                <a16:creationId xmlns:a16="http://schemas.microsoft.com/office/drawing/2014/main" id="{E1F7815D-AB8E-DA4A-8407-DC42C9C25A60}"/>
              </a:ext>
            </a:extLst>
          </p:cNvPr>
          <p:cNvGrpSpPr/>
          <p:nvPr/>
        </p:nvGrpSpPr>
        <p:grpSpPr>
          <a:xfrm>
            <a:off x="4601802" y="3538013"/>
            <a:ext cx="7690180" cy="3164825"/>
            <a:chOff x="4601802" y="3538013"/>
            <a:chExt cx="7690180" cy="3164825"/>
          </a:xfrm>
        </p:grpSpPr>
        <p:pic>
          <p:nvPicPr>
            <p:cNvPr id="1026" name="Picture 2" descr="Idea creativa: chiunque può averne una. In Italia costa anche poco">
              <a:extLst>
                <a:ext uri="{FF2B5EF4-FFF2-40B4-BE49-F238E27FC236}">
                  <a16:creationId xmlns:a16="http://schemas.microsoft.com/office/drawing/2014/main" id="{C27A2F2D-7149-9249-89F3-963C8C1AF5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46067" y="3538013"/>
              <a:ext cx="1545915" cy="1545915"/>
            </a:xfrm>
            <a:prstGeom prst="rect">
              <a:avLst/>
            </a:prstGeom>
            <a:noFill/>
            <a:extLst>
              <a:ext uri="{909E8E84-426E-40DD-AFC4-6F175D3DCCD1}">
                <a14:hiddenFill xmlns:a14="http://schemas.microsoft.com/office/drawing/2010/main">
                  <a:solidFill>
                    <a:srgbClr val="FFFFFF"/>
                  </a:solidFill>
                </a14:hiddenFill>
              </a:ext>
            </a:extLst>
          </p:spPr>
        </p:pic>
        <p:sp>
          <p:nvSpPr>
            <p:cNvPr id="35" name="Rettangolo 34">
              <a:extLst>
                <a:ext uri="{FF2B5EF4-FFF2-40B4-BE49-F238E27FC236}">
                  <a16:creationId xmlns:a16="http://schemas.microsoft.com/office/drawing/2014/main" id="{633B6416-4F1B-CE44-AF36-0D8ECDCC29ED}"/>
                </a:ext>
              </a:extLst>
            </p:cNvPr>
            <p:cNvSpPr/>
            <p:nvPr/>
          </p:nvSpPr>
          <p:spPr>
            <a:xfrm>
              <a:off x="4601802" y="4168195"/>
              <a:ext cx="6012415" cy="492443"/>
            </a:xfrm>
            <a:prstGeom prst="rect">
              <a:avLst/>
            </a:prstGeom>
          </p:spPr>
          <p:txBody>
            <a:bodyPr wrap="none">
              <a:spAutoFit/>
            </a:bodyPr>
            <a:lstStyle/>
            <a:p>
              <a:r>
                <a:rPr lang="en-CA" sz="2600" b="1" dirty="0">
                  <a:latin typeface="Garamond" panose="02020404030301010803" pitchFamily="18" charset="0"/>
                </a:rPr>
                <a:t>Scientific Machine Learning techniques: </a:t>
              </a:r>
              <a:endParaRPr lang="en-CA" sz="2600" b="1" dirty="0"/>
            </a:p>
          </p:txBody>
        </p:sp>
        <p:sp>
          <p:nvSpPr>
            <p:cNvPr id="36" name="Rettangolo 35">
              <a:extLst>
                <a:ext uri="{FF2B5EF4-FFF2-40B4-BE49-F238E27FC236}">
                  <a16:creationId xmlns:a16="http://schemas.microsoft.com/office/drawing/2014/main" id="{AC70673A-514D-394E-AF7B-7BD2485BB092}"/>
                </a:ext>
              </a:extLst>
            </p:cNvPr>
            <p:cNvSpPr/>
            <p:nvPr/>
          </p:nvSpPr>
          <p:spPr>
            <a:xfrm>
              <a:off x="4698110" y="4763846"/>
              <a:ext cx="6411692" cy="1938992"/>
            </a:xfrm>
            <a:prstGeom prst="rect">
              <a:avLst/>
            </a:prstGeom>
          </p:spPr>
          <p:txBody>
            <a:bodyPr wrap="none">
              <a:spAutoFit/>
            </a:bodyPr>
            <a:lstStyle/>
            <a:p>
              <a:pPr marL="342900" indent="-342900">
                <a:buFont typeface="Arial" panose="020B0604020202020204" pitchFamily="34" charset="0"/>
                <a:buChar char="•"/>
              </a:pPr>
              <a:r>
                <a:rPr lang="en-CA" sz="2400" dirty="0">
                  <a:latin typeface="Garamond" panose="02020404030301010803" pitchFamily="18" charset="0"/>
                </a:rPr>
                <a:t>Continuous solution (instead of discretized ones)</a:t>
              </a:r>
            </a:p>
            <a:p>
              <a:pPr marL="342900" indent="-342900">
                <a:buFont typeface="Arial" panose="020B0604020202020204" pitchFamily="34" charset="0"/>
                <a:buChar char="•"/>
              </a:pPr>
              <a:r>
                <a:rPr lang="en-CA" sz="2400" dirty="0">
                  <a:latin typeface="Garamond" panose="02020404030301010803" pitchFamily="18" charset="0"/>
                </a:rPr>
                <a:t>Evolution forecasting (out of domain)</a:t>
              </a:r>
            </a:p>
            <a:p>
              <a:pPr marL="342900" indent="-342900">
                <a:buFont typeface="Arial" panose="020B0604020202020204" pitchFamily="34" charset="0"/>
                <a:buChar char="•"/>
              </a:pPr>
              <a:r>
                <a:rPr lang="en-CA" sz="2400" dirty="0">
                  <a:latin typeface="Garamond" panose="02020404030301010803" pitchFamily="18" charset="0"/>
                </a:rPr>
                <a:t>Back-in-time reconstruction</a:t>
              </a:r>
            </a:p>
            <a:p>
              <a:endParaRPr lang="en-CA" sz="2400" dirty="0">
                <a:latin typeface="Garamond" panose="02020404030301010803" pitchFamily="18" charset="0"/>
              </a:endParaRPr>
            </a:p>
            <a:p>
              <a:pPr marL="342900" indent="-342900">
                <a:buFont typeface="Arial" panose="020B0604020202020204" pitchFamily="34" charset="0"/>
                <a:buChar char="•"/>
              </a:pPr>
              <a:endParaRPr lang="en-CA" sz="2400" dirty="0">
                <a:latin typeface="Garamond" panose="02020404030301010803" pitchFamily="18" charset="0"/>
              </a:endParaRPr>
            </a:p>
          </p:txBody>
        </p:sp>
      </p:grpSp>
      <p:sp>
        <p:nvSpPr>
          <p:cNvPr id="38" name="Rettangolo 37">
            <a:extLst>
              <a:ext uri="{FF2B5EF4-FFF2-40B4-BE49-F238E27FC236}">
                <a16:creationId xmlns:a16="http://schemas.microsoft.com/office/drawing/2014/main" id="{1A4F2956-0841-F848-AAEE-945A03EF6844}"/>
              </a:ext>
            </a:extLst>
          </p:cNvPr>
          <p:cNvSpPr/>
          <p:nvPr/>
        </p:nvSpPr>
        <p:spPr>
          <a:xfrm>
            <a:off x="4605745" y="5198172"/>
            <a:ext cx="184731" cy="461665"/>
          </a:xfrm>
          <a:prstGeom prst="rect">
            <a:avLst/>
          </a:prstGeom>
        </p:spPr>
        <p:txBody>
          <a:bodyPr wrap="none">
            <a:spAutoFit/>
          </a:bodyPr>
          <a:lstStyle/>
          <a:p>
            <a:endParaRPr lang="en-CA" sz="2400" dirty="0">
              <a:latin typeface="Garamond" panose="02020404030301010803" pitchFamily="18" charset="0"/>
            </a:endParaRPr>
          </a:p>
        </p:txBody>
      </p:sp>
    </p:spTree>
    <p:extLst>
      <p:ext uri="{BB962C8B-B14F-4D97-AF65-F5344CB8AC3E}">
        <p14:creationId xmlns:p14="http://schemas.microsoft.com/office/powerpoint/2010/main" val="150083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0" y="-7920"/>
            <a:ext cx="12190680" cy="964800"/>
          </a:xfrm>
          <a:prstGeom prst="rect">
            <a:avLst/>
          </a:prstGeom>
          <a:solidFill>
            <a:srgbClr val="F2A858"/>
          </a:solidFill>
          <a:ln>
            <a:solidFill>
              <a:srgbClr val="62320F"/>
            </a:solidFill>
            <a:round/>
          </a:ln>
        </p:spPr>
        <p:style>
          <a:lnRef idx="2">
            <a:schemeClr val="accent1">
              <a:shade val="50000"/>
            </a:schemeClr>
          </a:lnRef>
          <a:fillRef idx="1">
            <a:schemeClr val="accent1"/>
          </a:fillRef>
          <a:effectRef idx="0">
            <a:schemeClr val="accent1"/>
          </a:effectRef>
          <a:fontRef idx="minor"/>
        </p:style>
      </p:sp>
      <p:sp>
        <p:nvSpPr>
          <p:cNvPr id="104" name="CustomShape 2"/>
          <p:cNvSpPr/>
          <p:nvPr/>
        </p:nvSpPr>
        <p:spPr>
          <a:xfrm>
            <a:off x="198000" y="144000"/>
            <a:ext cx="10841040" cy="130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spc="-1" dirty="0">
                <a:solidFill>
                  <a:srgbClr val="62320F"/>
                </a:solidFill>
                <a:latin typeface="Garamond"/>
                <a:ea typeface="Garamond"/>
              </a:rPr>
              <a:t>Physics-Based or ML?</a:t>
            </a:r>
            <a:endParaRPr lang="en-US" sz="4000" b="0" strike="noStrike" spc="-1" dirty="0">
              <a:latin typeface="Arial"/>
            </a:endParaRPr>
          </a:p>
        </p:txBody>
      </p:sp>
      <p:grpSp>
        <p:nvGrpSpPr>
          <p:cNvPr id="31" name="Gruppo 30">
            <a:extLst>
              <a:ext uri="{FF2B5EF4-FFF2-40B4-BE49-F238E27FC236}">
                <a16:creationId xmlns:a16="http://schemas.microsoft.com/office/drawing/2014/main" id="{C1A728B7-580E-7C4B-B5C2-372CEBEAECAF}"/>
              </a:ext>
            </a:extLst>
          </p:cNvPr>
          <p:cNvGrpSpPr/>
          <p:nvPr/>
        </p:nvGrpSpPr>
        <p:grpSpPr>
          <a:xfrm>
            <a:off x="0" y="6457476"/>
            <a:ext cx="12192002" cy="430887"/>
            <a:chOff x="0" y="6457476"/>
            <a:chExt cx="12192002" cy="430887"/>
          </a:xfrm>
        </p:grpSpPr>
        <p:grpSp>
          <p:nvGrpSpPr>
            <p:cNvPr id="32" name="Gruppo 31">
              <a:extLst>
                <a:ext uri="{FF2B5EF4-FFF2-40B4-BE49-F238E27FC236}">
                  <a16:creationId xmlns:a16="http://schemas.microsoft.com/office/drawing/2014/main" id="{07462220-650A-F74A-99D5-FDE399C5504F}"/>
                </a:ext>
              </a:extLst>
            </p:cNvPr>
            <p:cNvGrpSpPr/>
            <p:nvPr/>
          </p:nvGrpSpPr>
          <p:grpSpPr>
            <a:xfrm>
              <a:off x="0" y="6457890"/>
              <a:ext cx="12192002" cy="411423"/>
              <a:chOff x="0" y="6457890"/>
              <a:chExt cx="12192002" cy="411423"/>
            </a:xfrm>
          </p:grpSpPr>
          <p:grpSp>
            <p:nvGrpSpPr>
              <p:cNvPr id="34" name="Gruppo 33">
                <a:extLst>
                  <a:ext uri="{FF2B5EF4-FFF2-40B4-BE49-F238E27FC236}">
                    <a16:creationId xmlns:a16="http://schemas.microsoft.com/office/drawing/2014/main" id="{69D533A3-C47A-E242-AED2-3AF23DED4595}"/>
                  </a:ext>
                </a:extLst>
              </p:cNvPr>
              <p:cNvGrpSpPr/>
              <p:nvPr/>
            </p:nvGrpSpPr>
            <p:grpSpPr>
              <a:xfrm>
                <a:off x="0" y="6457890"/>
                <a:ext cx="12192002" cy="411423"/>
                <a:chOff x="0" y="6457890"/>
                <a:chExt cx="12192002" cy="411423"/>
              </a:xfrm>
            </p:grpSpPr>
            <p:sp>
              <p:nvSpPr>
                <p:cNvPr id="36" name="Rettangolo 35">
                  <a:extLst>
                    <a:ext uri="{FF2B5EF4-FFF2-40B4-BE49-F238E27FC236}">
                      <a16:creationId xmlns:a16="http://schemas.microsoft.com/office/drawing/2014/main" id="{1CD783C4-01D9-C046-A20D-BC6DB3F8A426}"/>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37" name="Rettangolo 36">
                  <a:extLst>
                    <a:ext uri="{FF2B5EF4-FFF2-40B4-BE49-F238E27FC236}">
                      <a16:creationId xmlns:a16="http://schemas.microsoft.com/office/drawing/2014/main" id="{4AD822A4-263F-2842-859F-F62F9A403419}"/>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38" name="Rettangolo 37">
                  <a:extLst>
                    <a:ext uri="{FF2B5EF4-FFF2-40B4-BE49-F238E27FC236}">
                      <a16:creationId xmlns:a16="http://schemas.microsoft.com/office/drawing/2014/main" id="{544363E1-149F-8744-9876-75B081B66AF1}"/>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39" name="CasellaDiTesto 38">
                  <a:extLst>
                    <a:ext uri="{FF2B5EF4-FFF2-40B4-BE49-F238E27FC236}">
                      <a16:creationId xmlns:a16="http://schemas.microsoft.com/office/drawing/2014/main" id="{6BBDEBD9-BECB-164E-A6D8-E460171B843D}"/>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35" name="CasellaDiTesto 34">
                <a:extLst>
                  <a:ext uri="{FF2B5EF4-FFF2-40B4-BE49-F238E27FC236}">
                    <a16:creationId xmlns:a16="http://schemas.microsoft.com/office/drawing/2014/main" id="{A4F79A99-30BC-B04C-9D8E-D737B6740456}"/>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33" name="CasellaDiTesto 32">
              <a:extLst>
                <a:ext uri="{FF2B5EF4-FFF2-40B4-BE49-F238E27FC236}">
                  <a16:creationId xmlns:a16="http://schemas.microsoft.com/office/drawing/2014/main" id="{4E55676F-2FF0-9647-9EDF-675399E58151}"/>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grpSp>
        <p:nvGrpSpPr>
          <p:cNvPr id="12" name="Gruppo 11">
            <a:extLst>
              <a:ext uri="{FF2B5EF4-FFF2-40B4-BE49-F238E27FC236}">
                <a16:creationId xmlns:a16="http://schemas.microsoft.com/office/drawing/2014/main" id="{E3CD830B-6C9B-A848-94D0-05CFF5E072C5}"/>
              </a:ext>
            </a:extLst>
          </p:cNvPr>
          <p:cNvGrpSpPr/>
          <p:nvPr/>
        </p:nvGrpSpPr>
        <p:grpSpPr>
          <a:xfrm>
            <a:off x="0" y="1121112"/>
            <a:ext cx="11945780" cy="430887"/>
            <a:chOff x="132905" y="1241099"/>
            <a:chExt cx="11945780" cy="430887"/>
          </a:xfrm>
        </p:grpSpPr>
        <p:sp>
          <p:nvSpPr>
            <p:cNvPr id="21" name="Rettangolo 20">
              <a:extLst>
                <a:ext uri="{FF2B5EF4-FFF2-40B4-BE49-F238E27FC236}">
                  <a16:creationId xmlns:a16="http://schemas.microsoft.com/office/drawing/2014/main" id="{580715CA-41AA-A647-933E-7EEFA73D59D3}"/>
                </a:ext>
              </a:extLst>
            </p:cNvPr>
            <p:cNvSpPr/>
            <p:nvPr/>
          </p:nvSpPr>
          <p:spPr>
            <a:xfrm>
              <a:off x="132905" y="1241099"/>
              <a:ext cx="10653622" cy="430887"/>
            </a:xfrm>
            <a:prstGeom prst="rect">
              <a:avLst/>
            </a:prstGeom>
          </p:spPr>
          <p:txBody>
            <a:bodyPr wrap="none">
              <a:spAutoFit/>
            </a:bodyPr>
            <a:lstStyle/>
            <a:p>
              <a:pPr marL="342900" indent="-342900">
                <a:buClr>
                  <a:srgbClr val="2CBECE"/>
                </a:buClr>
                <a:buFont typeface="Wingdings" pitchFamily="2" charset="2"/>
                <a:buChar char="q"/>
              </a:pPr>
              <a:r>
                <a:rPr lang="en-CA" sz="2200" b="1" dirty="0">
                  <a:latin typeface="Garamond" panose="02020404030301010803" pitchFamily="18" charset="0"/>
                </a:rPr>
                <a:t>Differential equations </a:t>
              </a:r>
              <a:r>
                <a:rPr lang="en-CA" sz="2200" dirty="0">
                  <a:latin typeface="Garamond" panose="02020404030301010803" pitchFamily="18" charset="0"/>
                </a:rPr>
                <a:t>describe mechanisms and let the system evolve from this description </a:t>
              </a:r>
              <a:endParaRPr lang="en-CA" sz="2200" dirty="0"/>
            </a:p>
          </p:txBody>
        </p:sp>
        <p:pic>
          <p:nvPicPr>
            <p:cNvPr id="7" name="Immagine 6">
              <a:extLst>
                <a:ext uri="{FF2B5EF4-FFF2-40B4-BE49-F238E27FC236}">
                  <a16:creationId xmlns:a16="http://schemas.microsoft.com/office/drawing/2014/main" id="{7AC3EF38-AE45-3D4C-A6F3-1BCDE73B61BB}"/>
                </a:ext>
              </a:extLst>
            </p:cNvPr>
            <p:cNvPicPr>
              <a:picLocks noChangeAspect="1"/>
            </p:cNvPicPr>
            <p:nvPr/>
          </p:nvPicPr>
          <p:blipFill>
            <a:blip r:embed="rId3"/>
            <a:stretch>
              <a:fillRect/>
            </a:stretch>
          </p:blipFill>
          <p:spPr>
            <a:xfrm>
              <a:off x="10786527" y="1290861"/>
              <a:ext cx="1292158" cy="344016"/>
            </a:xfrm>
            <a:prstGeom prst="rect">
              <a:avLst/>
            </a:prstGeom>
          </p:spPr>
        </p:pic>
      </p:grpSp>
      <p:sp>
        <p:nvSpPr>
          <p:cNvPr id="24" name="Rettangolo 23">
            <a:extLst>
              <a:ext uri="{FF2B5EF4-FFF2-40B4-BE49-F238E27FC236}">
                <a16:creationId xmlns:a16="http://schemas.microsoft.com/office/drawing/2014/main" id="{032312BD-0FEE-C24C-BE3E-271C39CE43E0}"/>
              </a:ext>
            </a:extLst>
          </p:cNvPr>
          <p:cNvSpPr/>
          <p:nvPr/>
        </p:nvSpPr>
        <p:spPr>
          <a:xfrm>
            <a:off x="0" y="1694718"/>
            <a:ext cx="10570073" cy="769441"/>
          </a:xfrm>
          <a:prstGeom prst="rect">
            <a:avLst/>
          </a:prstGeom>
        </p:spPr>
        <p:txBody>
          <a:bodyPr wrap="none">
            <a:spAutoFit/>
          </a:bodyPr>
          <a:lstStyle/>
          <a:p>
            <a:pPr marL="342900" indent="-342900">
              <a:buClr>
                <a:srgbClr val="98D3CF"/>
              </a:buClr>
              <a:buFont typeface="Wingdings" pitchFamily="2" charset="2"/>
              <a:buChar char="q"/>
            </a:pPr>
            <a:r>
              <a:rPr lang="en-CA" sz="2200" b="1" dirty="0">
                <a:latin typeface="Garamond" panose="02020404030301010803" pitchFamily="18" charset="0"/>
              </a:rPr>
              <a:t>Machine learning models </a:t>
            </a:r>
            <a:r>
              <a:rPr lang="en-CA" sz="2200" dirty="0">
                <a:latin typeface="Garamond" panose="02020404030301010803" pitchFamily="18" charset="0"/>
              </a:rPr>
              <a:t>specify a learnable black box, which can be tuned with the right</a:t>
            </a:r>
          </a:p>
          <a:p>
            <a:r>
              <a:rPr lang="en-CA" sz="2200" dirty="0">
                <a:latin typeface="Garamond" panose="02020404030301010803" pitchFamily="18" charset="0"/>
              </a:rPr>
              <a:t>       parameters in order to fit any nonlinear function </a:t>
            </a:r>
            <a:endParaRPr lang="en-CA" sz="2200" dirty="0"/>
          </a:p>
        </p:txBody>
      </p:sp>
      <p:grpSp>
        <p:nvGrpSpPr>
          <p:cNvPr id="14" name="Gruppo 13">
            <a:extLst>
              <a:ext uri="{FF2B5EF4-FFF2-40B4-BE49-F238E27FC236}">
                <a16:creationId xmlns:a16="http://schemas.microsoft.com/office/drawing/2014/main" id="{C12051BF-2E17-C344-8D3C-602F4C75BC5A}"/>
              </a:ext>
            </a:extLst>
          </p:cNvPr>
          <p:cNvGrpSpPr/>
          <p:nvPr/>
        </p:nvGrpSpPr>
        <p:grpSpPr>
          <a:xfrm>
            <a:off x="1899484" y="2667088"/>
            <a:ext cx="8181710" cy="1079709"/>
            <a:chOff x="1899484" y="2766241"/>
            <a:chExt cx="8181710" cy="1079709"/>
          </a:xfrm>
        </p:grpSpPr>
        <p:pic>
          <p:nvPicPr>
            <p:cNvPr id="11" name="Immagine 10">
              <a:extLst>
                <a:ext uri="{FF2B5EF4-FFF2-40B4-BE49-F238E27FC236}">
                  <a16:creationId xmlns:a16="http://schemas.microsoft.com/office/drawing/2014/main" id="{3D532A8A-13B5-BF49-8153-9405A3C94B6B}"/>
                </a:ext>
              </a:extLst>
            </p:cNvPr>
            <p:cNvPicPr>
              <a:picLocks noChangeAspect="1"/>
            </p:cNvPicPr>
            <p:nvPr/>
          </p:nvPicPr>
          <p:blipFill>
            <a:blip r:embed="rId4"/>
            <a:stretch>
              <a:fillRect/>
            </a:stretch>
          </p:blipFill>
          <p:spPr>
            <a:xfrm>
              <a:off x="1899484" y="2766241"/>
              <a:ext cx="1238650" cy="1079709"/>
            </a:xfrm>
            <a:prstGeom prst="rect">
              <a:avLst/>
            </a:prstGeom>
          </p:spPr>
        </p:pic>
        <p:sp>
          <p:nvSpPr>
            <p:cNvPr id="13" name="CasellaDiTesto 12">
              <a:extLst>
                <a:ext uri="{FF2B5EF4-FFF2-40B4-BE49-F238E27FC236}">
                  <a16:creationId xmlns:a16="http://schemas.microsoft.com/office/drawing/2014/main" id="{60A23283-B4F4-EA4E-A619-8288829D562B}"/>
                </a:ext>
              </a:extLst>
            </p:cNvPr>
            <p:cNvSpPr txBox="1"/>
            <p:nvPr/>
          </p:nvSpPr>
          <p:spPr>
            <a:xfrm>
              <a:off x="3629813" y="3221047"/>
              <a:ext cx="6451381" cy="430887"/>
            </a:xfrm>
            <a:prstGeom prst="rect">
              <a:avLst/>
            </a:prstGeom>
            <a:noFill/>
          </p:spPr>
          <p:txBody>
            <a:bodyPr wrap="none" rtlCol="0">
              <a:spAutoFit/>
            </a:bodyPr>
            <a:lstStyle/>
            <a:p>
              <a:r>
                <a:rPr lang="en-CA" sz="2200" b="1" dirty="0">
                  <a:latin typeface="Garamond" panose="02020404030301010803" pitchFamily="18" charset="0"/>
                </a:rPr>
                <a:t>Mix the two</a:t>
              </a:r>
              <a:r>
                <a:rPr lang="en-CA" sz="2200" dirty="0">
                  <a:latin typeface="Garamond" panose="02020404030301010803" pitchFamily="18" charset="0"/>
                </a:rPr>
                <a:t>: add scientific structure to machine learning</a:t>
              </a:r>
            </a:p>
          </p:txBody>
        </p:sp>
      </p:grpSp>
      <p:sp>
        <p:nvSpPr>
          <p:cNvPr id="40" name="CasellaDiTesto 39">
            <a:extLst>
              <a:ext uri="{FF2B5EF4-FFF2-40B4-BE49-F238E27FC236}">
                <a16:creationId xmlns:a16="http://schemas.microsoft.com/office/drawing/2014/main" id="{DD255BBF-BF7E-CA47-B60D-24F87C4EA6A9}"/>
              </a:ext>
            </a:extLst>
          </p:cNvPr>
          <p:cNvSpPr txBox="1"/>
          <p:nvPr/>
        </p:nvSpPr>
        <p:spPr>
          <a:xfrm>
            <a:off x="497208" y="4236308"/>
            <a:ext cx="6600665" cy="461665"/>
          </a:xfrm>
          <a:prstGeom prst="rect">
            <a:avLst/>
          </a:prstGeom>
          <a:noFill/>
        </p:spPr>
        <p:txBody>
          <a:bodyPr wrap="square" rtlCol="0">
            <a:spAutoFit/>
          </a:bodyPr>
          <a:lstStyle/>
          <a:p>
            <a:pPr algn="just"/>
            <a:r>
              <a:rPr lang="en-CA" sz="2400" b="1" dirty="0">
                <a:solidFill>
                  <a:srgbClr val="1BB7C9"/>
                </a:solidFill>
                <a:highlight>
                  <a:srgbClr val="8BCDC9"/>
                </a:highlight>
                <a:latin typeface="Garamond" panose="02020404030301010803" pitchFamily="18" charset="0"/>
              </a:rPr>
              <a:t>Physics Informed Neural Networks (PINNs)</a:t>
            </a:r>
            <a:endParaRPr lang="en-CA" sz="2400" dirty="0">
              <a:solidFill>
                <a:srgbClr val="1BB7C9"/>
              </a:solidFill>
              <a:highlight>
                <a:srgbClr val="8BCDC9"/>
              </a:highlight>
              <a:latin typeface="Garamond" panose="02020404030301010803" pitchFamily="18" charset="0"/>
            </a:endParaRPr>
          </a:p>
        </p:txBody>
      </p:sp>
      <p:grpSp>
        <p:nvGrpSpPr>
          <p:cNvPr id="25" name="Gruppo 24">
            <a:extLst>
              <a:ext uri="{FF2B5EF4-FFF2-40B4-BE49-F238E27FC236}">
                <a16:creationId xmlns:a16="http://schemas.microsoft.com/office/drawing/2014/main" id="{1D63B8F9-C8C9-0F4D-B1A1-CECCF107BE20}"/>
              </a:ext>
            </a:extLst>
          </p:cNvPr>
          <p:cNvGrpSpPr/>
          <p:nvPr/>
        </p:nvGrpSpPr>
        <p:grpSpPr>
          <a:xfrm>
            <a:off x="671751" y="4932020"/>
            <a:ext cx="11160041" cy="1243701"/>
            <a:chOff x="671751" y="4932020"/>
            <a:chExt cx="11160041" cy="1243701"/>
          </a:xfrm>
        </p:grpSpPr>
        <p:sp>
          <p:nvSpPr>
            <p:cNvPr id="41" name="CasellaDiTesto 40">
              <a:extLst>
                <a:ext uri="{FF2B5EF4-FFF2-40B4-BE49-F238E27FC236}">
                  <a16:creationId xmlns:a16="http://schemas.microsoft.com/office/drawing/2014/main" id="{25A2A5A9-D97B-B140-B98D-3434C3EAD9B0}"/>
                </a:ext>
              </a:extLst>
            </p:cNvPr>
            <p:cNvSpPr txBox="1"/>
            <p:nvPr/>
          </p:nvSpPr>
          <p:spPr>
            <a:xfrm>
              <a:off x="6855503" y="4940764"/>
              <a:ext cx="4869006" cy="369332"/>
            </a:xfrm>
            <a:prstGeom prst="rect">
              <a:avLst/>
            </a:prstGeom>
            <a:gradFill flip="none" rotWithShape="1">
              <a:gsLst>
                <a:gs pos="0">
                  <a:schemeClr val="accent2">
                    <a:lumMod val="5000"/>
                    <a:lumOff val="95000"/>
                  </a:schemeClr>
                </a:gs>
                <a:gs pos="37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rgbClr val="62320F"/>
              </a:solidFill>
            </a:ln>
          </p:spPr>
          <p:txBody>
            <a:bodyPr wrap="square" rtlCol="0">
              <a:spAutoFit/>
            </a:bodyPr>
            <a:lstStyle/>
            <a:p>
              <a:pPr algn="ctr"/>
              <a:r>
                <a:rPr lang="it-IT" dirty="0">
                  <a:latin typeface="Garamond" charset="0"/>
                  <a:ea typeface="Garamond" charset="0"/>
                  <a:cs typeface="Garamond" charset="0"/>
                </a:rPr>
                <a:t>P. </a:t>
              </a:r>
              <a:r>
                <a:rPr lang="it-IT" dirty="0" err="1">
                  <a:latin typeface="Garamond" charset="0"/>
                  <a:ea typeface="Garamond" charset="0"/>
                  <a:cs typeface="Garamond" charset="0"/>
                </a:rPr>
                <a:t>Grohs</a:t>
              </a:r>
              <a:r>
                <a:rPr lang="it-IT" dirty="0">
                  <a:latin typeface="Garamond" charset="0"/>
                  <a:ea typeface="Garamond" charset="0"/>
                  <a:cs typeface="Garamond" charset="0"/>
                </a:rPr>
                <a:t> et al., </a:t>
              </a:r>
              <a:r>
                <a:rPr lang="it-IT" i="1" dirty="0">
                  <a:latin typeface="Garamond" charset="0"/>
                  <a:ea typeface="Garamond" charset="0"/>
                  <a:cs typeface="Garamond" charset="0"/>
                </a:rPr>
                <a:t>arXiv:1908.10828 </a:t>
              </a:r>
              <a:r>
                <a:rPr lang="it-IT" dirty="0">
                  <a:latin typeface="Garamond" charset="0"/>
                  <a:ea typeface="Garamond" charset="0"/>
                  <a:cs typeface="Garamond" charset="0"/>
                </a:rPr>
                <a:t>[</a:t>
              </a:r>
              <a:r>
                <a:rPr lang="it-IT" dirty="0" err="1">
                  <a:latin typeface="Garamond" charset="0"/>
                  <a:ea typeface="Garamond" charset="0"/>
                  <a:cs typeface="Garamond" charset="0"/>
                </a:rPr>
                <a:t>math.NA</a:t>
              </a:r>
              <a:r>
                <a:rPr lang="it-IT" dirty="0">
                  <a:latin typeface="Garamond" charset="0"/>
                  <a:ea typeface="Garamond" charset="0"/>
                  <a:cs typeface="Garamond" charset="0"/>
                </a:rPr>
                <a:t>], (2019)</a:t>
              </a:r>
            </a:p>
          </p:txBody>
        </p:sp>
        <p:sp>
          <p:nvSpPr>
            <p:cNvPr id="42" name="CasellaDiTesto 41">
              <a:extLst>
                <a:ext uri="{FF2B5EF4-FFF2-40B4-BE49-F238E27FC236}">
                  <a16:creationId xmlns:a16="http://schemas.microsoft.com/office/drawing/2014/main" id="{214D3863-43DC-5A4E-9EAE-F851DC3E2600}"/>
                </a:ext>
              </a:extLst>
            </p:cNvPr>
            <p:cNvSpPr txBox="1"/>
            <p:nvPr/>
          </p:nvSpPr>
          <p:spPr>
            <a:xfrm>
              <a:off x="671751" y="4932020"/>
              <a:ext cx="3260893" cy="430887"/>
            </a:xfrm>
            <a:prstGeom prst="rect">
              <a:avLst/>
            </a:prstGeom>
            <a:noFill/>
          </p:spPr>
          <p:txBody>
            <a:bodyPr wrap="none" rtlCol="0">
              <a:spAutoFit/>
            </a:bodyPr>
            <a:lstStyle/>
            <a:p>
              <a:pPr marL="342900" indent="-342900">
                <a:buFont typeface="Arial" panose="020B0604020202020204" pitchFamily="34" charset="0"/>
                <a:buChar char="•"/>
              </a:pPr>
              <a:r>
                <a:rPr lang="en-CA" sz="2200" dirty="0">
                  <a:latin typeface="Garamond" panose="02020404030301010803" pitchFamily="18" charset="0"/>
                </a:rPr>
                <a:t>Curse of dimensionality?</a:t>
              </a:r>
            </a:p>
          </p:txBody>
        </p:sp>
        <p:pic>
          <p:nvPicPr>
            <p:cNvPr id="20" name="Immagine 19">
              <a:extLst>
                <a:ext uri="{FF2B5EF4-FFF2-40B4-BE49-F238E27FC236}">
                  <a16:creationId xmlns:a16="http://schemas.microsoft.com/office/drawing/2014/main" id="{90514E4A-9BF9-4046-BD1E-CDB3ADB4585F}"/>
                </a:ext>
              </a:extLst>
            </p:cNvPr>
            <p:cNvPicPr>
              <a:picLocks noChangeAspect="1"/>
            </p:cNvPicPr>
            <p:nvPr/>
          </p:nvPicPr>
          <p:blipFill>
            <a:blip r:embed="rId5"/>
            <a:stretch>
              <a:fillRect/>
            </a:stretch>
          </p:blipFill>
          <p:spPr>
            <a:xfrm>
              <a:off x="748769" y="5717030"/>
              <a:ext cx="11083023" cy="458691"/>
            </a:xfrm>
            <a:prstGeom prst="rect">
              <a:avLst/>
            </a:prstGeom>
          </p:spPr>
        </p:pic>
      </p:grpSp>
    </p:spTree>
    <p:extLst>
      <p:ext uri="{BB962C8B-B14F-4D97-AF65-F5344CB8AC3E}">
        <p14:creationId xmlns:p14="http://schemas.microsoft.com/office/powerpoint/2010/main" val="191046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dissolv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p:cNvSpPr/>
          <p:nvPr/>
        </p:nvSpPr>
        <p:spPr>
          <a:xfrm>
            <a:off x="0" y="-7873"/>
            <a:ext cx="12192000" cy="966159"/>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400" dirty="0">
              <a:latin typeface="Garamond" charset="0"/>
              <a:ea typeface="Garamond" charset="0"/>
              <a:cs typeface="Garamond" charset="0"/>
            </a:endParaRPr>
          </a:p>
        </p:txBody>
      </p:sp>
      <p:sp>
        <p:nvSpPr>
          <p:cNvPr id="9" name="CasellaDiTesto 8"/>
          <p:cNvSpPr txBox="1"/>
          <p:nvPr/>
        </p:nvSpPr>
        <p:spPr>
          <a:xfrm>
            <a:off x="197999" y="144001"/>
            <a:ext cx="11784451" cy="707886"/>
          </a:xfrm>
          <a:prstGeom prst="rect">
            <a:avLst/>
          </a:prstGeom>
          <a:noFill/>
        </p:spPr>
        <p:txBody>
          <a:bodyPr wrap="square" rtlCol="0">
            <a:spAutoFit/>
          </a:bodyPr>
          <a:lstStyle/>
          <a:p>
            <a:r>
              <a:rPr lang="it-IT" sz="4000" b="1" dirty="0">
                <a:solidFill>
                  <a:srgbClr val="62320F"/>
                </a:solidFill>
                <a:latin typeface="Garamond" charset="0"/>
                <a:ea typeface="Garamond" charset="0"/>
                <a:cs typeface="Garamond" charset="0"/>
              </a:rPr>
              <a:t>Some </a:t>
            </a:r>
            <a:r>
              <a:rPr lang="it-IT" sz="4000" b="1" dirty="0" err="1">
                <a:solidFill>
                  <a:srgbClr val="62320F"/>
                </a:solidFill>
                <a:latin typeface="Garamond" charset="0"/>
                <a:ea typeface="Garamond" charset="0"/>
                <a:cs typeface="Garamond" charset="0"/>
              </a:rPr>
              <a:t>Maths</a:t>
            </a:r>
            <a:r>
              <a:rPr lang="it-IT" sz="4000" b="1" dirty="0">
                <a:solidFill>
                  <a:srgbClr val="62320F"/>
                </a:solidFill>
                <a:latin typeface="Garamond" charset="0"/>
                <a:ea typeface="Garamond" charset="0"/>
                <a:cs typeface="Garamond" charset="0"/>
              </a:rPr>
              <a:t> </a:t>
            </a:r>
            <a:r>
              <a:rPr lang="it-IT" sz="4000" b="1" dirty="0" err="1">
                <a:solidFill>
                  <a:srgbClr val="62320F"/>
                </a:solidFill>
                <a:latin typeface="Garamond" charset="0"/>
                <a:ea typeface="Garamond" charset="0"/>
                <a:cs typeface="Garamond" charset="0"/>
              </a:rPr>
              <a:t>behind</a:t>
            </a:r>
            <a:r>
              <a:rPr lang="it-IT" sz="4000" b="1" dirty="0">
                <a:solidFill>
                  <a:srgbClr val="62320F"/>
                </a:solidFill>
                <a:latin typeface="Garamond" charset="0"/>
                <a:ea typeface="Garamond" charset="0"/>
                <a:cs typeface="Garamond" charset="0"/>
              </a:rPr>
              <a:t> </a:t>
            </a:r>
            <a:r>
              <a:rPr lang="it-IT" sz="4000" b="1" dirty="0" err="1">
                <a:solidFill>
                  <a:srgbClr val="62320F"/>
                </a:solidFill>
                <a:latin typeface="Garamond" charset="0"/>
                <a:ea typeface="Garamond" charset="0"/>
                <a:cs typeface="Garamond" charset="0"/>
              </a:rPr>
              <a:t>Wildfires</a:t>
            </a:r>
            <a:r>
              <a:rPr lang="it-IT" sz="4000" b="1" dirty="0">
                <a:solidFill>
                  <a:srgbClr val="62320F"/>
                </a:solidFill>
                <a:latin typeface="Garamond" charset="0"/>
                <a:ea typeface="Garamond" charset="0"/>
                <a:cs typeface="Garamond" charset="0"/>
              </a:rPr>
              <a:t> – Level Set Equation</a:t>
            </a:r>
            <a:endParaRPr lang="it-IT" sz="1404" dirty="0"/>
          </a:p>
        </p:txBody>
      </p:sp>
      <p:grpSp>
        <p:nvGrpSpPr>
          <p:cNvPr id="56" name="Gruppo 55">
            <a:extLst>
              <a:ext uri="{FF2B5EF4-FFF2-40B4-BE49-F238E27FC236}">
                <a16:creationId xmlns:a16="http://schemas.microsoft.com/office/drawing/2014/main" id="{7A102296-4169-B245-BA05-C2C3DB8DA3E5}"/>
              </a:ext>
            </a:extLst>
          </p:cNvPr>
          <p:cNvGrpSpPr/>
          <p:nvPr/>
        </p:nvGrpSpPr>
        <p:grpSpPr>
          <a:xfrm>
            <a:off x="0" y="6457476"/>
            <a:ext cx="12192002" cy="430887"/>
            <a:chOff x="0" y="6457476"/>
            <a:chExt cx="12192002" cy="430887"/>
          </a:xfrm>
        </p:grpSpPr>
        <p:grpSp>
          <p:nvGrpSpPr>
            <p:cNvPr id="57" name="Gruppo 56">
              <a:extLst>
                <a:ext uri="{FF2B5EF4-FFF2-40B4-BE49-F238E27FC236}">
                  <a16:creationId xmlns:a16="http://schemas.microsoft.com/office/drawing/2014/main" id="{0B17DDEA-B954-BE45-9494-4057AA400E12}"/>
                </a:ext>
              </a:extLst>
            </p:cNvPr>
            <p:cNvGrpSpPr/>
            <p:nvPr/>
          </p:nvGrpSpPr>
          <p:grpSpPr>
            <a:xfrm>
              <a:off x="0" y="6457890"/>
              <a:ext cx="12192002" cy="411423"/>
              <a:chOff x="0" y="6457890"/>
              <a:chExt cx="12192002" cy="411423"/>
            </a:xfrm>
          </p:grpSpPr>
          <p:grpSp>
            <p:nvGrpSpPr>
              <p:cNvPr id="59" name="Gruppo 58">
                <a:extLst>
                  <a:ext uri="{FF2B5EF4-FFF2-40B4-BE49-F238E27FC236}">
                    <a16:creationId xmlns:a16="http://schemas.microsoft.com/office/drawing/2014/main" id="{A20EAEFB-8256-244F-9E34-609917D74262}"/>
                  </a:ext>
                </a:extLst>
              </p:cNvPr>
              <p:cNvGrpSpPr/>
              <p:nvPr/>
            </p:nvGrpSpPr>
            <p:grpSpPr>
              <a:xfrm>
                <a:off x="0" y="6457890"/>
                <a:ext cx="12192002" cy="411423"/>
                <a:chOff x="0" y="6457890"/>
                <a:chExt cx="12192002" cy="411423"/>
              </a:xfrm>
            </p:grpSpPr>
            <p:sp>
              <p:nvSpPr>
                <p:cNvPr id="61" name="Rettangolo 60">
                  <a:extLst>
                    <a:ext uri="{FF2B5EF4-FFF2-40B4-BE49-F238E27FC236}">
                      <a16:creationId xmlns:a16="http://schemas.microsoft.com/office/drawing/2014/main" id="{11D45ABC-885A-D141-B96D-11287471F40F}"/>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2" name="Rettangolo 61">
                  <a:extLst>
                    <a:ext uri="{FF2B5EF4-FFF2-40B4-BE49-F238E27FC236}">
                      <a16:creationId xmlns:a16="http://schemas.microsoft.com/office/drawing/2014/main" id="{20499C8B-200E-8E43-AAD8-B460E4D87FB0}"/>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3" name="Rettangolo 62">
                  <a:extLst>
                    <a:ext uri="{FF2B5EF4-FFF2-40B4-BE49-F238E27FC236}">
                      <a16:creationId xmlns:a16="http://schemas.microsoft.com/office/drawing/2014/main" id="{242B41C8-1A7F-6343-8FF0-FE5A601349A3}"/>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4" name="CasellaDiTesto 63">
                  <a:extLst>
                    <a:ext uri="{FF2B5EF4-FFF2-40B4-BE49-F238E27FC236}">
                      <a16:creationId xmlns:a16="http://schemas.microsoft.com/office/drawing/2014/main" id="{AE502D49-CDE3-664D-BDF9-64C23D451E8E}"/>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60" name="CasellaDiTesto 59">
                <a:extLst>
                  <a:ext uri="{FF2B5EF4-FFF2-40B4-BE49-F238E27FC236}">
                    <a16:creationId xmlns:a16="http://schemas.microsoft.com/office/drawing/2014/main" id="{CAA4A090-D3AE-BF43-ADAC-7178F8DB12F7}"/>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58" name="CasellaDiTesto 57">
              <a:extLst>
                <a:ext uri="{FF2B5EF4-FFF2-40B4-BE49-F238E27FC236}">
                  <a16:creationId xmlns:a16="http://schemas.microsoft.com/office/drawing/2014/main" id="{388DF18C-C623-B54C-92F1-E0B6CD8E7983}"/>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sp>
        <p:nvSpPr>
          <p:cNvPr id="13" name="CasellaDiTesto 12">
            <a:extLst>
              <a:ext uri="{FF2B5EF4-FFF2-40B4-BE49-F238E27FC236}">
                <a16:creationId xmlns:a16="http://schemas.microsoft.com/office/drawing/2014/main" id="{5AD68842-EC27-154C-A512-58BA91598343}"/>
              </a:ext>
            </a:extLst>
          </p:cNvPr>
          <p:cNvSpPr txBox="1"/>
          <p:nvPr/>
        </p:nvSpPr>
        <p:spPr>
          <a:xfrm>
            <a:off x="7289210" y="1115487"/>
            <a:ext cx="4693240" cy="369332"/>
          </a:xfrm>
          <a:prstGeom prst="rect">
            <a:avLst/>
          </a:prstGeom>
          <a:gradFill flip="none" rotWithShape="1">
            <a:gsLst>
              <a:gs pos="0">
                <a:schemeClr val="accent2">
                  <a:lumMod val="5000"/>
                  <a:lumOff val="95000"/>
                </a:schemeClr>
              </a:gs>
              <a:gs pos="37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rgbClr val="62320F"/>
            </a:solidFill>
          </a:ln>
        </p:spPr>
        <p:txBody>
          <a:bodyPr wrap="square" rtlCol="0">
            <a:spAutoFit/>
          </a:bodyPr>
          <a:lstStyle/>
          <a:p>
            <a:pPr algn="ctr"/>
            <a:r>
              <a:rPr lang="it-IT" dirty="0" err="1">
                <a:latin typeface="Garamond" charset="0"/>
                <a:ea typeface="Garamond" charset="0"/>
                <a:cs typeface="Garamond" charset="0"/>
              </a:rPr>
              <a:t>J.Mandel</a:t>
            </a:r>
            <a:r>
              <a:rPr lang="it-IT" dirty="0">
                <a:latin typeface="Garamond" charset="0"/>
                <a:ea typeface="Garamond" charset="0"/>
                <a:cs typeface="Garamond" charset="0"/>
              </a:rPr>
              <a:t> et al., </a:t>
            </a:r>
            <a:r>
              <a:rPr lang="it-IT" i="1" dirty="0" err="1">
                <a:latin typeface="Garamond" charset="0"/>
                <a:ea typeface="Garamond" charset="0"/>
                <a:cs typeface="Garamond" charset="0"/>
              </a:rPr>
              <a:t>Geoscientific</a:t>
            </a:r>
            <a:r>
              <a:rPr lang="it-IT" i="1" dirty="0">
                <a:latin typeface="Garamond" charset="0"/>
                <a:ea typeface="Garamond" charset="0"/>
                <a:cs typeface="Garamond" charset="0"/>
              </a:rPr>
              <a:t> Model Development </a:t>
            </a:r>
            <a:r>
              <a:rPr lang="it-IT" dirty="0">
                <a:latin typeface="Garamond" charset="0"/>
                <a:ea typeface="Garamond" charset="0"/>
                <a:cs typeface="Garamond" charset="0"/>
              </a:rPr>
              <a:t>(2011)</a:t>
            </a:r>
          </a:p>
        </p:txBody>
      </p:sp>
      <p:grpSp>
        <p:nvGrpSpPr>
          <p:cNvPr id="6" name="Gruppo 5">
            <a:extLst>
              <a:ext uri="{FF2B5EF4-FFF2-40B4-BE49-F238E27FC236}">
                <a16:creationId xmlns:a16="http://schemas.microsoft.com/office/drawing/2014/main" id="{250BB5ED-A982-E84F-98C6-D3DF0B0E2397}"/>
              </a:ext>
            </a:extLst>
          </p:cNvPr>
          <p:cNvGrpSpPr/>
          <p:nvPr/>
        </p:nvGrpSpPr>
        <p:grpSpPr>
          <a:xfrm>
            <a:off x="446531" y="1057227"/>
            <a:ext cx="4557913" cy="430887"/>
            <a:chOff x="446531" y="1189431"/>
            <a:chExt cx="4557913" cy="430887"/>
          </a:xfrm>
        </p:grpSpPr>
        <p:pic>
          <p:nvPicPr>
            <p:cNvPr id="2" name="Immagine 1">
              <a:extLst>
                <a:ext uri="{FF2B5EF4-FFF2-40B4-BE49-F238E27FC236}">
                  <a16:creationId xmlns:a16="http://schemas.microsoft.com/office/drawing/2014/main" id="{70293C14-44D8-274D-951A-BD51416AAC9F}"/>
                </a:ext>
              </a:extLst>
            </p:cNvPr>
            <p:cNvPicPr>
              <a:picLocks noChangeAspect="1"/>
            </p:cNvPicPr>
            <p:nvPr/>
          </p:nvPicPr>
          <p:blipFill>
            <a:blip r:embed="rId3"/>
            <a:stretch>
              <a:fillRect/>
            </a:stretch>
          </p:blipFill>
          <p:spPr>
            <a:xfrm>
              <a:off x="3354531" y="1274656"/>
              <a:ext cx="1649913" cy="333234"/>
            </a:xfrm>
            <a:prstGeom prst="rect">
              <a:avLst/>
            </a:prstGeom>
          </p:spPr>
        </p:pic>
        <p:sp>
          <p:nvSpPr>
            <p:cNvPr id="17" name="Rettangolo 16">
              <a:extLst>
                <a:ext uri="{FF2B5EF4-FFF2-40B4-BE49-F238E27FC236}">
                  <a16:creationId xmlns:a16="http://schemas.microsoft.com/office/drawing/2014/main" id="{206B0CFC-3191-8346-8EE3-791900DF8055}"/>
                </a:ext>
              </a:extLst>
            </p:cNvPr>
            <p:cNvSpPr/>
            <p:nvPr/>
          </p:nvSpPr>
          <p:spPr>
            <a:xfrm>
              <a:off x="446531" y="1189431"/>
              <a:ext cx="2239139" cy="430887"/>
            </a:xfrm>
            <a:prstGeom prst="rect">
              <a:avLst/>
            </a:prstGeom>
          </p:spPr>
          <p:txBody>
            <a:bodyPr wrap="none">
              <a:spAutoFit/>
            </a:bodyPr>
            <a:lstStyle/>
            <a:p>
              <a:r>
                <a:rPr lang="en-CA" sz="2200" dirty="0">
                  <a:latin typeface="Garamond" panose="02020404030301010803" pitchFamily="18" charset="0"/>
                </a:rPr>
                <a:t>Level Set Function</a:t>
              </a:r>
              <a:endParaRPr lang="en-CA" sz="2200" dirty="0"/>
            </a:p>
          </p:txBody>
        </p:sp>
      </p:grpSp>
      <p:grpSp>
        <p:nvGrpSpPr>
          <p:cNvPr id="5" name="Gruppo 4">
            <a:extLst>
              <a:ext uri="{FF2B5EF4-FFF2-40B4-BE49-F238E27FC236}">
                <a16:creationId xmlns:a16="http://schemas.microsoft.com/office/drawing/2014/main" id="{7FE08A0C-310E-7B40-8B13-7A1805FBA9C8}"/>
              </a:ext>
            </a:extLst>
          </p:cNvPr>
          <p:cNvGrpSpPr/>
          <p:nvPr/>
        </p:nvGrpSpPr>
        <p:grpSpPr>
          <a:xfrm>
            <a:off x="462404" y="1587056"/>
            <a:ext cx="10301075" cy="935016"/>
            <a:chOff x="462404" y="1867540"/>
            <a:chExt cx="10301075" cy="935016"/>
          </a:xfrm>
        </p:grpSpPr>
        <p:pic>
          <p:nvPicPr>
            <p:cNvPr id="3" name="Immagine 2">
              <a:extLst>
                <a:ext uri="{FF2B5EF4-FFF2-40B4-BE49-F238E27FC236}">
                  <a16:creationId xmlns:a16="http://schemas.microsoft.com/office/drawing/2014/main" id="{3032BC76-FE48-704A-B7E8-E4C5436685B3}"/>
                </a:ext>
              </a:extLst>
            </p:cNvPr>
            <p:cNvPicPr>
              <a:picLocks noChangeAspect="1"/>
            </p:cNvPicPr>
            <p:nvPr/>
          </p:nvPicPr>
          <p:blipFill>
            <a:blip r:embed="rId4"/>
            <a:stretch>
              <a:fillRect/>
            </a:stretch>
          </p:blipFill>
          <p:spPr>
            <a:xfrm>
              <a:off x="1294139" y="2455242"/>
              <a:ext cx="3968156" cy="347314"/>
            </a:xfrm>
            <a:prstGeom prst="rect">
              <a:avLst/>
            </a:prstGeom>
          </p:spPr>
        </p:pic>
        <p:pic>
          <p:nvPicPr>
            <p:cNvPr id="4" name="Immagine 3">
              <a:extLst>
                <a:ext uri="{FF2B5EF4-FFF2-40B4-BE49-F238E27FC236}">
                  <a16:creationId xmlns:a16="http://schemas.microsoft.com/office/drawing/2014/main" id="{D0E65C28-D0AB-BA47-8A36-FC4E25E1F9AA}"/>
                </a:ext>
              </a:extLst>
            </p:cNvPr>
            <p:cNvPicPr>
              <a:picLocks noChangeAspect="1"/>
            </p:cNvPicPr>
            <p:nvPr/>
          </p:nvPicPr>
          <p:blipFill>
            <a:blip r:embed="rId5"/>
            <a:stretch>
              <a:fillRect/>
            </a:stretch>
          </p:blipFill>
          <p:spPr>
            <a:xfrm>
              <a:off x="7032176" y="2438814"/>
              <a:ext cx="3731303" cy="361663"/>
            </a:xfrm>
            <a:prstGeom prst="rect">
              <a:avLst/>
            </a:prstGeom>
          </p:spPr>
        </p:pic>
        <p:sp>
          <p:nvSpPr>
            <p:cNvPr id="18" name="Rettangolo 17">
              <a:extLst>
                <a:ext uri="{FF2B5EF4-FFF2-40B4-BE49-F238E27FC236}">
                  <a16:creationId xmlns:a16="http://schemas.microsoft.com/office/drawing/2014/main" id="{85B99092-FB2A-F045-A2DC-A025F49071DC}"/>
                </a:ext>
              </a:extLst>
            </p:cNvPr>
            <p:cNvSpPr/>
            <p:nvPr/>
          </p:nvSpPr>
          <p:spPr>
            <a:xfrm>
              <a:off x="462404" y="1869731"/>
              <a:ext cx="1663469" cy="430887"/>
            </a:xfrm>
            <a:prstGeom prst="rect">
              <a:avLst/>
            </a:prstGeom>
          </p:spPr>
          <p:txBody>
            <a:bodyPr wrap="none">
              <a:spAutoFit/>
            </a:bodyPr>
            <a:lstStyle/>
            <a:p>
              <a:r>
                <a:rPr lang="en-CA" sz="2200" dirty="0">
                  <a:latin typeface="Garamond" panose="02020404030301010803" pitchFamily="18" charset="0"/>
                </a:rPr>
                <a:t>Burning Area</a:t>
              </a:r>
              <a:endParaRPr lang="en-CA" sz="2200" dirty="0"/>
            </a:p>
          </p:txBody>
        </p:sp>
        <p:sp>
          <p:nvSpPr>
            <p:cNvPr id="19" name="Rettangolo 18">
              <a:extLst>
                <a:ext uri="{FF2B5EF4-FFF2-40B4-BE49-F238E27FC236}">
                  <a16:creationId xmlns:a16="http://schemas.microsoft.com/office/drawing/2014/main" id="{F8A2630F-74E3-054A-8985-D0137287FA6A}"/>
                </a:ext>
              </a:extLst>
            </p:cNvPr>
            <p:cNvSpPr/>
            <p:nvPr/>
          </p:nvSpPr>
          <p:spPr>
            <a:xfrm>
              <a:off x="6280601" y="1867540"/>
              <a:ext cx="1008609" cy="430887"/>
            </a:xfrm>
            <a:prstGeom prst="rect">
              <a:avLst/>
            </a:prstGeom>
          </p:spPr>
          <p:txBody>
            <a:bodyPr wrap="none">
              <a:spAutoFit/>
            </a:bodyPr>
            <a:lstStyle/>
            <a:p>
              <a:r>
                <a:rPr lang="en-CA" sz="2200" dirty="0">
                  <a:latin typeface="Garamond" panose="02020404030301010803" pitchFamily="18" charset="0"/>
                </a:rPr>
                <a:t>Fireline</a:t>
              </a:r>
              <a:endParaRPr lang="en-CA" sz="2200" dirty="0"/>
            </a:p>
          </p:txBody>
        </p:sp>
      </p:grpSp>
      <p:grpSp>
        <p:nvGrpSpPr>
          <p:cNvPr id="16" name="Gruppo 15">
            <a:extLst>
              <a:ext uri="{FF2B5EF4-FFF2-40B4-BE49-F238E27FC236}">
                <a16:creationId xmlns:a16="http://schemas.microsoft.com/office/drawing/2014/main" id="{D09DBA72-D28A-6B49-988C-6334DDF1B427}"/>
              </a:ext>
            </a:extLst>
          </p:cNvPr>
          <p:cNvGrpSpPr/>
          <p:nvPr/>
        </p:nvGrpSpPr>
        <p:grpSpPr>
          <a:xfrm>
            <a:off x="462404" y="2961720"/>
            <a:ext cx="4096314" cy="1040244"/>
            <a:chOff x="462404" y="2961720"/>
            <a:chExt cx="4096314" cy="1040244"/>
          </a:xfrm>
        </p:grpSpPr>
        <p:pic>
          <p:nvPicPr>
            <p:cNvPr id="7" name="Immagine 6">
              <a:extLst>
                <a:ext uri="{FF2B5EF4-FFF2-40B4-BE49-F238E27FC236}">
                  <a16:creationId xmlns:a16="http://schemas.microsoft.com/office/drawing/2014/main" id="{8D571C3B-8EBE-9844-8AAD-B925F7223CC3}"/>
                </a:ext>
              </a:extLst>
            </p:cNvPr>
            <p:cNvPicPr>
              <a:picLocks noChangeAspect="1"/>
            </p:cNvPicPr>
            <p:nvPr/>
          </p:nvPicPr>
          <p:blipFill>
            <a:blip r:embed="rId6"/>
            <a:stretch>
              <a:fillRect/>
            </a:stretch>
          </p:blipFill>
          <p:spPr>
            <a:xfrm>
              <a:off x="1294138" y="3662546"/>
              <a:ext cx="3253450" cy="339418"/>
            </a:xfrm>
            <a:prstGeom prst="rect">
              <a:avLst/>
            </a:prstGeom>
          </p:spPr>
        </p:pic>
        <p:sp>
          <p:nvSpPr>
            <p:cNvPr id="23" name="Rettangolo 22">
              <a:extLst>
                <a:ext uri="{FF2B5EF4-FFF2-40B4-BE49-F238E27FC236}">
                  <a16:creationId xmlns:a16="http://schemas.microsoft.com/office/drawing/2014/main" id="{0FFC273B-12DD-544A-9574-44CC0CBCC4F5}"/>
                </a:ext>
              </a:extLst>
            </p:cNvPr>
            <p:cNvSpPr/>
            <p:nvPr/>
          </p:nvSpPr>
          <p:spPr>
            <a:xfrm>
              <a:off x="462404" y="2961720"/>
              <a:ext cx="4096314" cy="430887"/>
            </a:xfrm>
            <a:prstGeom prst="rect">
              <a:avLst/>
            </a:prstGeom>
          </p:spPr>
          <p:txBody>
            <a:bodyPr wrap="none">
              <a:spAutoFit/>
            </a:bodyPr>
            <a:lstStyle/>
            <a:p>
              <a:r>
                <a:rPr lang="en-CA" sz="2200" b="1" dirty="0" err="1">
                  <a:latin typeface="Garamond" panose="02020404030301010803" pitchFamily="18" charset="0"/>
                </a:rPr>
                <a:t>Rothermel</a:t>
              </a:r>
              <a:r>
                <a:rPr lang="en-CA" sz="2200" b="1" dirty="0">
                  <a:latin typeface="Garamond" panose="02020404030301010803" pitchFamily="18" charset="0"/>
                </a:rPr>
                <a:t> Formula </a:t>
              </a:r>
              <a:r>
                <a:rPr lang="en-CA" sz="2200" dirty="0">
                  <a:latin typeface="Garamond" panose="02020404030301010803" pitchFamily="18" charset="0"/>
                </a:rPr>
                <a:t>(Spread Rate)</a:t>
              </a:r>
              <a:endParaRPr lang="en-CA" sz="2200" dirty="0"/>
            </a:p>
          </p:txBody>
        </p:sp>
      </p:grpSp>
      <p:grpSp>
        <p:nvGrpSpPr>
          <p:cNvPr id="20" name="Gruppo 19">
            <a:extLst>
              <a:ext uri="{FF2B5EF4-FFF2-40B4-BE49-F238E27FC236}">
                <a16:creationId xmlns:a16="http://schemas.microsoft.com/office/drawing/2014/main" id="{F060D917-9800-034C-A441-7CAFD0C255A6}"/>
              </a:ext>
            </a:extLst>
          </p:cNvPr>
          <p:cNvGrpSpPr/>
          <p:nvPr/>
        </p:nvGrpSpPr>
        <p:grpSpPr>
          <a:xfrm>
            <a:off x="4856916" y="3058565"/>
            <a:ext cx="5155441" cy="1580196"/>
            <a:chOff x="4856916" y="3058565"/>
            <a:chExt cx="5155441" cy="1580196"/>
          </a:xfrm>
        </p:grpSpPr>
        <p:sp>
          <p:nvSpPr>
            <p:cNvPr id="10" name="Parentesi graffa aperta 9">
              <a:extLst>
                <a:ext uri="{FF2B5EF4-FFF2-40B4-BE49-F238E27FC236}">
                  <a16:creationId xmlns:a16="http://schemas.microsoft.com/office/drawing/2014/main" id="{4F41088D-D9B2-0E4E-8E44-A4DC9A2433AC}"/>
                </a:ext>
              </a:extLst>
            </p:cNvPr>
            <p:cNvSpPr/>
            <p:nvPr/>
          </p:nvSpPr>
          <p:spPr>
            <a:xfrm>
              <a:off x="4856916" y="3105776"/>
              <a:ext cx="575311" cy="1466330"/>
            </a:xfrm>
            <a:prstGeom prst="leftBrace">
              <a:avLst>
                <a:gd name="adj1" fmla="val 38972"/>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pic>
          <p:nvPicPr>
            <p:cNvPr id="12" name="Immagine 11">
              <a:extLst>
                <a:ext uri="{FF2B5EF4-FFF2-40B4-BE49-F238E27FC236}">
                  <a16:creationId xmlns:a16="http://schemas.microsoft.com/office/drawing/2014/main" id="{27557623-D946-3245-A53B-10CF50DE7E75}"/>
                </a:ext>
              </a:extLst>
            </p:cNvPr>
            <p:cNvPicPr>
              <a:picLocks noChangeAspect="1"/>
            </p:cNvPicPr>
            <p:nvPr/>
          </p:nvPicPr>
          <p:blipFill>
            <a:blip r:embed="rId7"/>
            <a:stretch>
              <a:fillRect/>
            </a:stretch>
          </p:blipFill>
          <p:spPr>
            <a:xfrm>
              <a:off x="5534107" y="3707800"/>
              <a:ext cx="394128" cy="262752"/>
            </a:xfrm>
            <a:prstGeom prst="rect">
              <a:avLst/>
            </a:prstGeom>
          </p:spPr>
        </p:pic>
        <p:pic>
          <p:nvPicPr>
            <p:cNvPr id="14" name="Immagine 13">
              <a:extLst>
                <a:ext uri="{FF2B5EF4-FFF2-40B4-BE49-F238E27FC236}">
                  <a16:creationId xmlns:a16="http://schemas.microsoft.com/office/drawing/2014/main" id="{F14D4F47-6E31-7740-8581-A16E2DA7FC22}"/>
                </a:ext>
              </a:extLst>
            </p:cNvPr>
            <p:cNvPicPr>
              <a:picLocks noChangeAspect="1"/>
            </p:cNvPicPr>
            <p:nvPr/>
          </p:nvPicPr>
          <p:blipFill>
            <a:blip r:embed="rId8"/>
            <a:stretch>
              <a:fillRect/>
            </a:stretch>
          </p:blipFill>
          <p:spPr>
            <a:xfrm>
              <a:off x="5592891" y="4272675"/>
              <a:ext cx="297325" cy="262752"/>
            </a:xfrm>
            <a:prstGeom prst="rect">
              <a:avLst/>
            </a:prstGeom>
          </p:spPr>
        </p:pic>
        <p:pic>
          <p:nvPicPr>
            <p:cNvPr id="15" name="Immagine 14">
              <a:extLst>
                <a:ext uri="{FF2B5EF4-FFF2-40B4-BE49-F238E27FC236}">
                  <a16:creationId xmlns:a16="http://schemas.microsoft.com/office/drawing/2014/main" id="{41193675-8540-3C47-9C29-ADC55ADE3EDF}"/>
                </a:ext>
              </a:extLst>
            </p:cNvPr>
            <p:cNvPicPr>
              <a:picLocks noChangeAspect="1"/>
            </p:cNvPicPr>
            <p:nvPr/>
          </p:nvPicPr>
          <p:blipFill>
            <a:blip r:embed="rId9"/>
            <a:stretch>
              <a:fillRect/>
            </a:stretch>
          </p:blipFill>
          <p:spPr>
            <a:xfrm>
              <a:off x="5517540" y="3171878"/>
              <a:ext cx="282799" cy="219955"/>
            </a:xfrm>
            <a:prstGeom prst="rect">
              <a:avLst/>
            </a:prstGeom>
          </p:spPr>
        </p:pic>
        <p:sp>
          <p:nvSpPr>
            <p:cNvPr id="29" name="Rettangolo 28">
              <a:extLst>
                <a:ext uri="{FF2B5EF4-FFF2-40B4-BE49-F238E27FC236}">
                  <a16:creationId xmlns:a16="http://schemas.microsoft.com/office/drawing/2014/main" id="{89BA4DAA-AA29-9749-85C8-606E12320053}"/>
                </a:ext>
              </a:extLst>
            </p:cNvPr>
            <p:cNvSpPr/>
            <p:nvPr/>
          </p:nvSpPr>
          <p:spPr>
            <a:xfrm>
              <a:off x="6030114" y="4207874"/>
              <a:ext cx="1503938" cy="430887"/>
            </a:xfrm>
            <a:prstGeom prst="rect">
              <a:avLst/>
            </a:prstGeom>
          </p:spPr>
          <p:txBody>
            <a:bodyPr wrap="none">
              <a:spAutoFit/>
            </a:bodyPr>
            <a:lstStyle/>
            <a:p>
              <a:r>
                <a:rPr lang="en-CA" sz="2200" dirty="0">
                  <a:latin typeface="Garamond" panose="02020404030301010803" pitchFamily="18" charset="0"/>
                </a:rPr>
                <a:t>Slope factor</a:t>
              </a:r>
              <a:endParaRPr lang="en-CA" sz="2200" dirty="0"/>
            </a:p>
          </p:txBody>
        </p:sp>
        <p:sp>
          <p:nvSpPr>
            <p:cNvPr id="30" name="Rettangolo 29">
              <a:extLst>
                <a:ext uri="{FF2B5EF4-FFF2-40B4-BE49-F238E27FC236}">
                  <a16:creationId xmlns:a16="http://schemas.microsoft.com/office/drawing/2014/main" id="{B233986F-F544-7F4C-80E7-996F0BAFC0A1}"/>
                </a:ext>
              </a:extLst>
            </p:cNvPr>
            <p:cNvSpPr/>
            <p:nvPr/>
          </p:nvSpPr>
          <p:spPr>
            <a:xfrm>
              <a:off x="6030115" y="3656783"/>
              <a:ext cx="1499128" cy="430887"/>
            </a:xfrm>
            <a:prstGeom prst="rect">
              <a:avLst/>
            </a:prstGeom>
          </p:spPr>
          <p:txBody>
            <a:bodyPr wrap="none">
              <a:spAutoFit/>
            </a:bodyPr>
            <a:lstStyle/>
            <a:p>
              <a:r>
                <a:rPr lang="en-CA" sz="2200" dirty="0">
                  <a:latin typeface="Garamond" panose="02020404030301010803" pitchFamily="18" charset="0"/>
                </a:rPr>
                <a:t>Wind factor</a:t>
              </a:r>
              <a:endParaRPr lang="en-CA" sz="2200" dirty="0"/>
            </a:p>
          </p:txBody>
        </p:sp>
        <p:sp>
          <p:nvSpPr>
            <p:cNvPr id="31" name="Rettangolo 30">
              <a:extLst>
                <a:ext uri="{FF2B5EF4-FFF2-40B4-BE49-F238E27FC236}">
                  <a16:creationId xmlns:a16="http://schemas.microsoft.com/office/drawing/2014/main" id="{0C267459-3C81-3243-80E3-0E0A97DAE43B}"/>
                </a:ext>
              </a:extLst>
            </p:cNvPr>
            <p:cNvSpPr/>
            <p:nvPr/>
          </p:nvSpPr>
          <p:spPr>
            <a:xfrm>
              <a:off x="6030113" y="3058565"/>
              <a:ext cx="3982244" cy="430887"/>
            </a:xfrm>
            <a:prstGeom prst="rect">
              <a:avLst/>
            </a:prstGeom>
          </p:spPr>
          <p:txBody>
            <a:bodyPr wrap="none">
              <a:spAutoFit/>
            </a:bodyPr>
            <a:lstStyle/>
            <a:p>
              <a:r>
                <a:rPr lang="en-CA" sz="2200" dirty="0">
                  <a:latin typeface="Garamond" panose="02020404030301010803" pitchFamily="18" charset="0"/>
                </a:rPr>
                <a:t>Spread rate in the absence of wind</a:t>
              </a:r>
              <a:endParaRPr lang="en-CA" sz="2200" dirty="0"/>
            </a:p>
          </p:txBody>
        </p:sp>
      </p:grpSp>
      <p:grpSp>
        <p:nvGrpSpPr>
          <p:cNvPr id="22" name="Gruppo 21">
            <a:extLst>
              <a:ext uri="{FF2B5EF4-FFF2-40B4-BE49-F238E27FC236}">
                <a16:creationId xmlns:a16="http://schemas.microsoft.com/office/drawing/2014/main" id="{2A4C8EC7-81B4-AA4B-B759-64AA3D82320F}"/>
              </a:ext>
            </a:extLst>
          </p:cNvPr>
          <p:cNvGrpSpPr/>
          <p:nvPr/>
        </p:nvGrpSpPr>
        <p:grpSpPr>
          <a:xfrm>
            <a:off x="529577" y="4772207"/>
            <a:ext cx="5435379" cy="1191018"/>
            <a:chOff x="529577" y="4772207"/>
            <a:chExt cx="5435379" cy="1191018"/>
          </a:xfrm>
        </p:grpSpPr>
        <p:sp>
          <p:nvSpPr>
            <p:cNvPr id="34" name="Rettangolo 33">
              <a:extLst>
                <a:ext uri="{FF2B5EF4-FFF2-40B4-BE49-F238E27FC236}">
                  <a16:creationId xmlns:a16="http://schemas.microsoft.com/office/drawing/2014/main" id="{5D1398C4-2B57-F34E-9DE8-8A1DFE0962AF}"/>
                </a:ext>
              </a:extLst>
            </p:cNvPr>
            <p:cNvSpPr/>
            <p:nvPr/>
          </p:nvSpPr>
          <p:spPr>
            <a:xfrm>
              <a:off x="529577" y="4772207"/>
              <a:ext cx="2680093" cy="461665"/>
            </a:xfrm>
            <a:prstGeom prst="rect">
              <a:avLst/>
            </a:prstGeom>
          </p:spPr>
          <p:txBody>
            <a:bodyPr wrap="none">
              <a:spAutoFit/>
            </a:bodyPr>
            <a:lstStyle/>
            <a:p>
              <a:r>
                <a:rPr lang="en-CA" sz="2400" b="1" dirty="0">
                  <a:latin typeface="Garamond" panose="02020404030301010803" pitchFamily="18" charset="0"/>
                </a:rPr>
                <a:t>Level-Set Equation</a:t>
              </a:r>
              <a:endParaRPr lang="en-CA" sz="2400" dirty="0"/>
            </a:p>
          </p:txBody>
        </p:sp>
        <p:pic>
          <p:nvPicPr>
            <p:cNvPr id="21" name="Immagine 20">
              <a:extLst>
                <a:ext uri="{FF2B5EF4-FFF2-40B4-BE49-F238E27FC236}">
                  <a16:creationId xmlns:a16="http://schemas.microsoft.com/office/drawing/2014/main" id="{D16D0CAE-105E-5B49-A86E-137416407D5F}"/>
                </a:ext>
              </a:extLst>
            </p:cNvPr>
            <p:cNvPicPr>
              <a:picLocks noChangeAspect="1"/>
            </p:cNvPicPr>
            <p:nvPr/>
          </p:nvPicPr>
          <p:blipFill>
            <a:blip r:embed="rId10"/>
            <a:stretch>
              <a:fillRect/>
            </a:stretch>
          </p:blipFill>
          <p:spPr>
            <a:xfrm>
              <a:off x="2190159" y="5498460"/>
              <a:ext cx="3774797" cy="464765"/>
            </a:xfrm>
            <a:prstGeom prst="rect">
              <a:avLst/>
            </a:prstGeom>
          </p:spPr>
        </p:pic>
      </p:grpSp>
    </p:spTree>
    <p:extLst>
      <p:ext uri="{BB962C8B-B14F-4D97-AF65-F5344CB8AC3E}">
        <p14:creationId xmlns:p14="http://schemas.microsoft.com/office/powerpoint/2010/main" val="90122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p:cNvSpPr/>
          <p:nvPr/>
        </p:nvSpPr>
        <p:spPr>
          <a:xfrm>
            <a:off x="0" y="-7873"/>
            <a:ext cx="12192000" cy="966159"/>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400" dirty="0">
              <a:latin typeface="Garamond" charset="0"/>
              <a:ea typeface="Garamond" charset="0"/>
              <a:cs typeface="Garamond" charset="0"/>
            </a:endParaRPr>
          </a:p>
        </p:txBody>
      </p:sp>
      <p:sp>
        <p:nvSpPr>
          <p:cNvPr id="9" name="CasellaDiTesto 8"/>
          <p:cNvSpPr txBox="1"/>
          <p:nvPr/>
        </p:nvSpPr>
        <p:spPr>
          <a:xfrm>
            <a:off x="197999" y="144001"/>
            <a:ext cx="11784451" cy="707886"/>
          </a:xfrm>
          <a:prstGeom prst="rect">
            <a:avLst/>
          </a:prstGeom>
          <a:noFill/>
        </p:spPr>
        <p:txBody>
          <a:bodyPr wrap="square" rtlCol="0">
            <a:spAutoFit/>
          </a:bodyPr>
          <a:lstStyle/>
          <a:p>
            <a:r>
              <a:rPr lang="it-IT" sz="4000" b="1" dirty="0">
                <a:solidFill>
                  <a:srgbClr val="62320F"/>
                </a:solidFill>
                <a:latin typeface="Garamond" charset="0"/>
                <a:ea typeface="Garamond" charset="0"/>
                <a:cs typeface="Garamond" charset="0"/>
              </a:rPr>
              <a:t>A </a:t>
            </a:r>
            <a:r>
              <a:rPr lang="it-IT" sz="4000" b="1" dirty="0" err="1">
                <a:solidFill>
                  <a:srgbClr val="62320F"/>
                </a:solidFill>
                <a:latin typeface="Garamond" charset="0"/>
                <a:ea typeface="Garamond" charset="0"/>
                <a:cs typeface="Garamond" charset="0"/>
              </a:rPr>
              <a:t>Novel</a:t>
            </a:r>
            <a:r>
              <a:rPr lang="it-IT" sz="4000" b="1" dirty="0">
                <a:solidFill>
                  <a:srgbClr val="62320F"/>
                </a:solidFill>
                <a:latin typeface="Garamond" charset="0"/>
                <a:ea typeface="Garamond" charset="0"/>
                <a:cs typeface="Garamond" charset="0"/>
              </a:rPr>
              <a:t> PINN Architecture </a:t>
            </a:r>
            <a:endParaRPr lang="it-IT" sz="1404" dirty="0"/>
          </a:p>
        </p:txBody>
      </p:sp>
      <p:grpSp>
        <p:nvGrpSpPr>
          <p:cNvPr id="56" name="Gruppo 55">
            <a:extLst>
              <a:ext uri="{FF2B5EF4-FFF2-40B4-BE49-F238E27FC236}">
                <a16:creationId xmlns:a16="http://schemas.microsoft.com/office/drawing/2014/main" id="{7A102296-4169-B245-BA05-C2C3DB8DA3E5}"/>
              </a:ext>
            </a:extLst>
          </p:cNvPr>
          <p:cNvGrpSpPr/>
          <p:nvPr/>
        </p:nvGrpSpPr>
        <p:grpSpPr>
          <a:xfrm>
            <a:off x="0" y="6457476"/>
            <a:ext cx="12192002" cy="430887"/>
            <a:chOff x="0" y="6457476"/>
            <a:chExt cx="12192002" cy="430887"/>
          </a:xfrm>
        </p:grpSpPr>
        <p:grpSp>
          <p:nvGrpSpPr>
            <p:cNvPr id="57" name="Gruppo 56">
              <a:extLst>
                <a:ext uri="{FF2B5EF4-FFF2-40B4-BE49-F238E27FC236}">
                  <a16:creationId xmlns:a16="http://schemas.microsoft.com/office/drawing/2014/main" id="{0B17DDEA-B954-BE45-9494-4057AA400E12}"/>
                </a:ext>
              </a:extLst>
            </p:cNvPr>
            <p:cNvGrpSpPr/>
            <p:nvPr/>
          </p:nvGrpSpPr>
          <p:grpSpPr>
            <a:xfrm>
              <a:off x="0" y="6457890"/>
              <a:ext cx="12192002" cy="411423"/>
              <a:chOff x="0" y="6457890"/>
              <a:chExt cx="12192002" cy="411423"/>
            </a:xfrm>
          </p:grpSpPr>
          <p:grpSp>
            <p:nvGrpSpPr>
              <p:cNvPr id="59" name="Gruppo 58">
                <a:extLst>
                  <a:ext uri="{FF2B5EF4-FFF2-40B4-BE49-F238E27FC236}">
                    <a16:creationId xmlns:a16="http://schemas.microsoft.com/office/drawing/2014/main" id="{A20EAEFB-8256-244F-9E34-609917D74262}"/>
                  </a:ext>
                </a:extLst>
              </p:cNvPr>
              <p:cNvGrpSpPr/>
              <p:nvPr/>
            </p:nvGrpSpPr>
            <p:grpSpPr>
              <a:xfrm>
                <a:off x="0" y="6457890"/>
                <a:ext cx="12192002" cy="411423"/>
                <a:chOff x="0" y="6457890"/>
                <a:chExt cx="12192002" cy="411423"/>
              </a:xfrm>
            </p:grpSpPr>
            <p:sp>
              <p:nvSpPr>
                <p:cNvPr id="61" name="Rettangolo 60">
                  <a:extLst>
                    <a:ext uri="{FF2B5EF4-FFF2-40B4-BE49-F238E27FC236}">
                      <a16:creationId xmlns:a16="http://schemas.microsoft.com/office/drawing/2014/main" id="{11D45ABC-885A-D141-B96D-11287471F40F}"/>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2" name="Rettangolo 61">
                  <a:extLst>
                    <a:ext uri="{FF2B5EF4-FFF2-40B4-BE49-F238E27FC236}">
                      <a16:creationId xmlns:a16="http://schemas.microsoft.com/office/drawing/2014/main" id="{20499C8B-200E-8E43-AAD8-B460E4D87FB0}"/>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3" name="Rettangolo 62">
                  <a:extLst>
                    <a:ext uri="{FF2B5EF4-FFF2-40B4-BE49-F238E27FC236}">
                      <a16:creationId xmlns:a16="http://schemas.microsoft.com/office/drawing/2014/main" id="{242B41C8-1A7F-6343-8FF0-FE5A601349A3}"/>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4" name="CasellaDiTesto 63">
                  <a:extLst>
                    <a:ext uri="{FF2B5EF4-FFF2-40B4-BE49-F238E27FC236}">
                      <a16:creationId xmlns:a16="http://schemas.microsoft.com/office/drawing/2014/main" id="{AE502D49-CDE3-664D-BDF9-64C23D451E8E}"/>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60" name="CasellaDiTesto 59">
                <a:extLst>
                  <a:ext uri="{FF2B5EF4-FFF2-40B4-BE49-F238E27FC236}">
                    <a16:creationId xmlns:a16="http://schemas.microsoft.com/office/drawing/2014/main" id="{CAA4A090-D3AE-BF43-ADAC-7178F8DB12F7}"/>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58" name="CasellaDiTesto 57">
              <a:extLst>
                <a:ext uri="{FF2B5EF4-FFF2-40B4-BE49-F238E27FC236}">
                  <a16:creationId xmlns:a16="http://schemas.microsoft.com/office/drawing/2014/main" id="{388DF18C-C623-B54C-92F1-E0B6CD8E7983}"/>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grpSp>
        <p:nvGrpSpPr>
          <p:cNvPr id="5" name="Gruppo 4">
            <a:extLst>
              <a:ext uri="{FF2B5EF4-FFF2-40B4-BE49-F238E27FC236}">
                <a16:creationId xmlns:a16="http://schemas.microsoft.com/office/drawing/2014/main" id="{00C5A963-8370-D346-9115-518F2AF886C8}"/>
              </a:ext>
            </a:extLst>
          </p:cNvPr>
          <p:cNvGrpSpPr/>
          <p:nvPr/>
        </p:nvGrpSpPr>
        <p:grpSpPr>
          <a:xfrm>
            <a:off x="2939736" y="1595871"/>
            <a:ext cx="1333827" cy="1339484"/>
            <a:chOff x="159792" y="1326731"/>
            <a:chExt cx="1333827" cy="1339484"/>
          </a:xfrm>
        </p:grpSpPr>
        <p:pic>
          <p:nvPicPr>
            <p:cNvPr id="3" name="Immagine 2">
              <a:extLst>
                <a:ext uri="{FF2B5EF4-FFF2-40B4-BE49-F238E27FC236}">
                  <a16:creationId xmlns:a16="http://schemas.microsoft.com/office/drawing/2014/main" id="{856EA41D-5C83-C94C-BD13-1F356F4AEC34}"/>
                </a:ext>
              </a:extLst>
            </p:cNvPr>
            <p:cNvPicPr>
              <a:picLocks noChangeAspect="1"/>
            </p:cNvPicPr>
            <p:nvPr/>
          </p:nvPicPr>
          <p:blipFill>
            <a:blip r:embed="rId3"/>
            <a:stretch>
              <a:fillRect/>
            </a:stretch>
          </p:blipFill>
          <p:spPr>
            <a:xfrm>
              <a:off x="386472" y="1326731"/>
              <a:ext cx="880468" cy="880468"/>
            </a:xfrm>
            <a:prstGeom prst="rect">
              <a:avLst/>
            </a:prstGeom>
          </p:spPr>
        </p:pic>
        <p:sp>
          <p:nvSpPr>
            <p:cNvPr id="4" name="Rettangolo 3">
              <a:extLst>
                <a:ext uri="{FF2B5EF4-FFF2-40B4-BE49-F238E27FC236}">
                  <a16:creationId xmlns:a16="http://schemas.microsoft.com/office/drawing/2014/main" id="{194D5C13-D177-884E-89C6-C075615A84A9}"/>
                </a:ext>
              </a:extLst>
            </p:cNvPr>
            <p:cNvSpPr/>
            <p:nvPr/>
          </p:nvSpPr>
          <p:spPr>
            <a:xfrm>
              <a:off x="159792" y="2296883"/>
              <a:ext cx="1333827" cy="369332"/>
            </a:xfrm>
            <a:prstGeom prst="rect">
              <a:avLst/>
            </a:prstGeom>
          </p:spPr>
          <p:txBody>
            <a:bodyPr wrap="none">
              <a:spAutoFit/>
            </a:bodyPr>
            <a:lstStyle/>
            <a:p>
              <a:r>
                <a:rPr lang="it-IT" b="1" dirty="0" err="1">
                  <a:solidFill>
                    <a:srgbClr val="0A0A0A"/>
                  </a:solidFill>
                  <a:latin typeface="Lato"/>
                </a:rPr>
                <a:t>DiffEqFlux.jl</a:t>
              </a:r>
              <a:endParaRPr lang="en-CA" dirty="0"/>
            </a:p>
          </p:txBody>
        </p:sp>
      </p:grpSp>
      <p:grpSp>
        <p:nvGrpSpPr>
          <p:cNvPr id="20" name="Gruppo 19">
            <a:extLst>
              <a:ext uri="{FF2B5EF4-FFF2-40B4-BE49-F238E27FC236}">
                <a16:creationId xmlns:a16="http://schemas.microsoft.com/office/drawing/2014/main" id="{5389358E-E218-C147-B422-431910FB638F}"/>
              </a:ext>
            </a:extLst>
          </p:cNvPr>
          <p:cNvGrpSpPr/>
          <p:nvPr/>
        </p:nvGrpSpPr>
        <p:grpSpPr>
          <a:xfrm>
            <a:off x="344912" y="1595871"/>
            <a:ext cx="1380250" cy="1339484"/>
            <a:chOff x="159792" y="1326731"/>
            <a:chExt cx="1380250" cy="1339484"/>
          </a:xfrm>
        </p:grpSpPr>
        <p:pic>
          <p:nvPicPr>
            <p:cNvPr id="21" name="Immagine 20">
              <a:extLst>
                <a:ext uri="{FF2B5EF4-FFF2-40B4-BE49-F238E27FC236}">
                  <a16:creationId xmlns:a16="http://schemas.microsoft.com/office/drawing/2014/main" id="{E8A5F484-F6A6-2A40-82E8-1A9A2688AEA6}"/>
                </a:ext>
              </a:extLst>
            </p:cNvPr>
            <p:cNvPicPr>
              <a:picLocks noChangeAspect="1"/>
            </p:cNvPicPr>
            <p:nvPr/>
          </p:nvPicPr>
          <p:blipFill>
            <a:blip r:embed="rId3"/>
            <a:stretch>
              <a:fillRect/>
            </a:stretch>
          </p:blipFill>
          <p:spPr>
            <a:xfrm>
              <a:off x="386472" y="1326731"/>
              <a:ext cx="880468" cy="880468"/>
            </a:xfrm>
            <a:prstGeom prst="rect">
              <a:avLst/>
            </a:prstGeom>
          </p:spPr>
        </p:pic>
        <p:sp>
          <p:nvSpPr>
            <p:cNvPr id="22" name="Rettangolo 21">
              <a:extLst>
                <a:ext uri="{FF2B5EF4-FFF2-40B4-BE49-F238E27FC236}">
                  <a16:creationId xmlns:a16="http://schemas.microsoft.com/office/drawing/2014/main" id="{59B91EC8-5782-364B-88DD-8DC335161F6F}"/>
                </a:ext>
              </a:extLst>
            </p:cNvPr>
            <p:cNvSpPr/>
            <p:nvPr/>
          </p:nvSpPr>
          <p:spPr>
            <a:xfrm>
              <a:off x="159792" y="2296883"/>
              <a:ext cx="1380250" cy="369332"/>
            </a:xfrm>
            <a:prstGeom prst="rect">
              <a:avLst/>
            </a:prstGeom>
          </p:spPr>
          <p:txBody>
            <a:bodyPr wrap="none">
              <a:spAutoFit/>
            </a:bodyPr>
            <a:lstStyle/>
            <a:p>
              <a:r>
                <a:rPr lang="it-IT" b="1" dirty="0" err="1">
                  <a:solidFill>
                    <a:srgbClr val="0A0A0A"/>
                  </a:solidFill>
                  <a:latin typeface="Lato"/>
                </a:rPr>
                <a:t>NeuralPDE.jl</a:t>
              </a:r>
              <a:endParaRPr lang="en-CA" dirty="0"/>
            </a:p>
          </p:txBody>
        </p:sp>
      </p:grpSp>
      <p:pic>
        <p:nvPicPr>
          <p:cNvPr id="11" name="Immagine 10">
            <a:extLst>
              <a:ext uri="{FF2B5EF4-FFF2-40B4-BE49-F238E27FC236}">
                <a16:creationId xmlns:a16="http://schemas.microsoft.com/office/drawing/2014/main" id="{B9F42B2C-06A3-554B-AA9F-24C6EA80E85E}"/>
              </a:ext>
            </a:extLst>
          </p:cNvPr>
          <p:cNvPicPr>
            <a:picLocks noChangeAspect="1"/>
          </p:cNvPicPr>
          <p:nvPr/>
        </p:nvPicPr>
        <p:blipFill>
          <a:blip r:embed="rId4"/>
          <a:stretch>
            <a:fillRect/>
          </a:stretch>
        </p:blipFill>
        <p:spPr>
          <a:xfrm>
            <a:off x="1938594" y="1833535"/>
            <a:ext cx="788254" cy="788254"/>
          </a:xfrm>
          <a:prstGeom prst="rect">
            <a:avLst/>
          </a:prstGeom>
        </p:spPr>
      </p:pic>
      <p:grpSp>
        <p:nvGrpSpPr>
          <p:cNvPr id="15" name="Gruppo 14">
            <a:extLst>
              <a:ext uri="{FF2B5EF4-FFF2-40B4-BE49-F238E27FC236}">
                <a16:creationId xmlns:a16="http://schemas.microsoft.com/office/drawing/2014/main" id="{0B151DA3-1DDB-FD4E-A9DD-96A928D3EF44}"/>
              </a:ext>
            </a:extLst>
          </p:cNvPr>
          <p:cNvGrpSpPr/>
          <p:nvPr/>
        </p:nvGrpSpPr>
        <p:grpSpPr>
          <a:xfrm>
            <a:off x="337580" y="4382372"/>
            <a:ext cx="3774342" cy="1100418"/>
            <a:chOff x="301898" y="3994003"/>
            <a:chExt cx="3774342" cy="1100418"/>
          </a:xfrm>
        </p:grpSpPr>
        <p:pic>
          <p:nvPicPr>
            <p:cNvPr id="12" name="Immagine 11">
              <a:extLst>
                <a:ext uri="{FF2B5EF4-FFF2-40B4-BE49-F238E27FC236}">
                  <a16:creationId xmlns:a16="http://schemas.microsoft.com/office/drawing/2014/main" id="{157E5EE8-5974-AC4F-B12F-3942A80DFBAF}"/>
                </a:ext>
              </a:extLst>
            </p:cNvPr>
            <p:cNvPicPr>
              <a:picLocks noChangeAspect="1"/>
            </p:cNvPicPr>
            <p:nvPr/>
          </p:nvPicPr>
          <p:blipFill>
            <a:blip r:embed="rId5"/>
            <a:stretch>
              <a:fillRect/>
            </a:stretch>
          </p:blipFill>
          <p:spPr>
            <a:xfrm>
              <a:off x="517864" y="4592387"/>
              <a:ext cx="3558376" cy="502034"/>
            </a:xfrm>
            <a:prstGeom prst="rect">
              <a:avLst/>
            </a:prstGeom>
          </p:spPr>
        </p:pic>
        <p:sp>
          <p:nvSpPr>
            <p:cNvPr id="29" name="Rettangolo 28">
              <a:extLst>
                <a:ext uri="{FF2B5EF4-FFF2-40B4-BE49-F238E27FC236}">
                  <a16:creationId xmlns:a16="http://schemas.microsoft.com/office/drawing/2014/main" id="{C86D0873-A4E6-E24A-8A37-3183E9212BF2}"/>
                </a:ext>
              </a:extLst>
            </p:cNvPr>
            <p:cNvSpPr/>
            <p:nvPr/>
          </p:nvSpPr>
          <p:spPr>
            <a:xfrm>
              <a:off x="301898" y="3994003"/>
              <a:ext cx="2060179" cy="461665"/>
            </a:xfrm>
            <a:prstGeom prst="rect">
              <a:avLst/>
            </a:prstGeom>
          </p:spPr>
          <p:txBody>
            <a:bodyPr wrap="none">
              <a:spAutoFit/>
            </a:bodyPr>
            <a:lstStyle/>
            <a:p>
              <a:r>
                <a:rPr lang="en-CA" sz="2400" b="1" dirty="0">
                  <a:latin typeface="Garamond" panose="02020404030301010803" pitchFamily="18" charset="0"/>
                </a:rPr>
                <a:t>Loss Function</a:t>
              </a:r>
              <a:endParaRPr lang="en-CA" sz="2400" dirty="0"/>
            </a:p>
          </p:txBody>
        </p:sp>
      </p:grpSp>
      <p:sp>
        <p:nvSpPr>
          <p:cNvPr id="24" name="CasellaDiTesto 23">
            <a:extLst>
              <a:ext uri="{FF2B5EF4-FFF2-40B4-BE49-F238E27FC236}">
                <a16:creationId xmlns:a16="http://schemas.microsoft.com/office/drawing/2014/main" id="{DA94FF32-A178-C64D-BC1D-7D1A717B5E57}"/>
              </a:ext>
            </a:extLst>
          </p:cNvPr>
          <p:cNvSpPr txBox="1"/>
          <p:nvPr/>
        </p:nvSpPr>
        <p:spPr>
          <a:xfrm>
            <a:off x="38100" y="3075824"/>
            <a:ext cx="4869006" cy="338554"/>
          </a:xfrm>
          <a:prstGeom prst="rect">
            <a:avLst/>
          </a:prstGeom>
          <a:gradFill flip="none" rotWithShape="1">
            <a:gsLst>
              <a:gs pos="0">
                <a:schemeClr val="accent2">
                  <a:lumMod val="5000"/>
                  <a:lumOff val="95000"/>
                </a:schemeClr>
              </a:gs>
              <a:gs pos="37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rgbClr val="62320F"/>
            </a:solidFill>
          </a:ln>
        </p:spPr>
        <p:txBody>
          <a:bodyPr wrap="square" rtlCol="0">
            <a:spAutoFit/>
          </a:bodyPr>
          <a:lstStyle/>
          <a:p>
            <a:pPr algn="ctr"/>
            <a:r>
              <a:rPr lang="it-IT" sz="1600" dirty="0">
                <a:latin typeface="Garamond" charset="0"/>
                <a:ea typeface="Garamond" charset="0"/>
                <a:cs typeface="Garamond" charset="0"/>
              </a:rPr>
              <a:t>C. </a:t>
            </a:r>
            <a:r>
              <a:rPr lang="it-IT" sz="1600" dirty="0" err="1">
                <a:latin typeface="Garamond" charset="0"/>
                <a:ea typeface="Garamond" charset="0"/>
                <a:cs typeface="Garamond" charset="0"/>
              </a:rPr>
              <a:t>Rackauckas</a:t>
            </a:r>
            <a:r>
              <a:rPr lang="it-IT" sz="1600" dirty="0">
                <a:latin typeface="Garamond" charset="0"/>
                <a:ea typeface="Garamond" charset="0"/>
                <a:cs typeface="Garamond" charset="0"/>
              </a:rPr>
              <a:t> et al., </a:t>
            </a:r>
            <a:r>
              <a:rPr lang="it-IT" sz="1600" i="1" dirty="0">
                <a:latin typeface="Garamond" charset="0"/>
                <a:ea typeface="Garamond" charset="0"/>
                <a:cs typeface="Garamond" charset="0"/>
              </a:rPr>
              <a:t>Journal of Open </a:t>
            </a:r>
            <a:r>
              <a:rPr lang="it-IT" sz="1600" i="1" dirty="0" err="1">
                <a:latin typeface="Garamond" charset="0"/>
                <a:ea typeface="Garamond" charset="0"/>
                <a:cs typeface="Garamond" charset="0"/>
              </a:rPr>
              <a:t>Research</a:t>
            </a:r>
            <a:r>
              <a:rPr lang="it-IT" sz="1600" i="1" dirty="0">
                <a:latin typeface="Garamond" charset="0"/>
                <a:ea typeface="Garamond" charset="0"/>
                <a:cs typeface="Garamond" charset="0"/>
              </a:rPr>
              <a:t> Software </a:t>
            </a:r>
            <a:r>
              <a:rPr lang="it-IT" sz="1600" dirty="0">
                <a:latin typeface="Garamond" charset="0"/>
                <a:ea typeface="Garamond" charset="0"/>
                <a:cs typeface="Garamond" charset="0"/>
              </a:rPr>
              <a:t>(2017)</a:t>
            </a:r>
          </a:p>
        </p:txBody>
      </p:sp>
      <p:sp>
        <p:nvSpPr>
          <p:cNvPr id="25" name="CasellaDiTesto 24">
            <a:extLst>
              <a:ext uri="{FF2B5EF4-FFF2-40B4-BE49-F238E27FC236}">
                <a16:creationId xmlns:a16="http://schemas.microsoft.com/office/drawing/2014/main" id="{691FF54A-2771-B341-A81A-BF715016F49D}"/>
              </a:ext>
            </a:extLst>
          </p:cNvPr>
          <p:cNvSpPr txBox="1"/>
          <p:nvPr/>
        </p:nvSpPr>
        <p:spPr>
          <a:xfrm>
            <a:off x="257459" y="3549267"/>
            <a:ext cx="4430288" cy="338554"/>
          </a:xfrm>
          <a:prstGeom prst="rect">
            <a:avLst/>
          </a:prstGeom>
          <a:gradFill flip="none" rotWithShape="1">
            <a:gsLst>
              <a:gs pos="0">
                <a:schemeClr val="accent2">
                  <a:lumMod val="5000"/>
                  <a:lumOff val="95000"/>
                </a:schemeClr>
              </a:gs>
              <a:gs pos="37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rgbClr val="62320F"/>
            </a:solidFill>
          </a:ln>
        </p:spPr>
        <p:txBody>
          <a:bodyPr wrap="square" rtlCol="0">
            <a:spAutoFit/>
          </a:bodyPr>
          <a:lstStyle/>
          <a:p>
            <a:pPr algn="ctr"/>
            <a:r>
              <a:rPr lang="it-IT" sz="1600" dirty="0">
                <a:latin typeface="Garamond" charset="0"/>
                <a:ea typeface="Garamond" charset="0"/>
                <a:cs typeface="Garamond" charset="0"/>
              </a:rPr>
              <a:t>C. </a:t>
            </a:r>
            <a:r>
              <a:rPr lang="it-IT" sz="1600" dirty="0" err="1">
                <a:latin typeface="Garamond" charset="0"/>
                <a:ea typeface="Garamond" charset="0"/>
                <a:cs typeface="Garamond" charset="0"/>
              </a:rPr>
              <a:t>Rackauckas</a:t>
            </a:r>
            <a:r>
              <a:rPr lang="it-IT" sz="1600" dirty="0">
                <a:latin typeface="Garamond" charset="0"/>
                <a:ea typeface="Garamond" charset="0"/>
                <a:cs typeface="Garamond" charset="0"/>
              </a:rPr>
              <a:t> et al., </a:t>
            </a:r>
            <a:r>
              <a:rPr lang="it-IT" sz="1600" i="1" dirty="0">
                <a:latin typeface="Garamond" charset="0"/>
                <a:ea typeface="Garamond" charset="0"/>
                <a:cs typeface="Garamond" charset="0"/>
              </a:rPr>
              <a:t>arXiv:2001.04385 </a:t>
            </a:r>
            <a:r>
              <a:rPr lang="it-IT" sz="1600" dirty="0">
                <a:latin typeface="Garamond" charset="0"/>
                <a:ea typeface="Garamond" charset="0"/>
                <a:cs typeface="Garamond" charset="0"/>
              </a:rPr>
              <a:t>[</a:t>
            </a:r>
            <a:r>
              <a:rPr lang="it-IT" sz="1600" dirty="0" err="1">
                <a:latin typeface="Garamond" charset="0"/>
                <a:ea typeface="Garamond" charset="0"/>
                <a:cs typeface="Garamond" charset="0"/>
              </a:rPr>
              <a:t>cs.LG</a:t>
            </a:r>
            <a:r>
              <a:rPr lang="it-IT" sz="1600" dirty="0">
                <a:latin typeface="Garamond" charset="0"/>
                <a:ea typeface="Garamond" charset="0"/>
                <a:cs typeface="Garamond" charset="0"/>
              </a:rPr>
              <a:t>], (2020)</a:t>
            </a:r>
          </a:p>
        </p:txBody>
      </p:sp>
      <p:grpSp>
        <p:nvGrpSpPr>
          <p:cNvPr id="16" name="Gruppo 15">
            <a:extLst>
              <a:ext uri="{FF2B5EF4-FFF2-40B4-BE49-F238E27FC236}">
                <a16:creationId xmlns:a16="http://schemas.microsoft.com/office/drawing/2014/main" id="{78758643-1089-E348-BBAC-364504039BC1}"/>
              </a:ext>
            </a:extLst>
          </p:cNvPr>
          <p:cNvGrpSpPr/>
          <p:nvPr/>
        </p:nvGrpSpPr>
        <p:grpSpPr>
          <a:xfrm>
            <a:off x="4818061" y="1003762"/>
            <a:ext cx="7355595" cy="5425940"/>
            <a:chOff x="4858701" y="1003762"/>
            <a:chExt cx="7355595" cy="5425940"/>
          </a:xfrm>
        </p:grpSpPr>
        <p:grpSp>
          <p:nvGrpSpPr>
            <p:cNvPr id="13" name="Gruppo 12">
              <a:extLst>
                <a:ext uri="{FF2B5EF4-FFF2-40B4-BE49-F238E27FC236}">
                  <a16:creationId xmlns:a16="http://schemas.microsoft.com/office/drawing/2014/main" id="{23D2513F-F3C7-D446-9466-A7FDF5B70A84}"/>
                </a:ext>
              </a:extLst>
            </p:cNvPr>
            <p:cNvGrpSpPr/>
            <p:nvPr/>
          </p:nvGrpSpPr>
          <p:grpSpPr>
            <a:xfrm>
              <a:off x="4858701" y="1003762"/>
              <a:ext cx="7355595" cy="5425940"/>
              <a:chOff x="4858701" y="1003762"/>
              <a:chExt cx="7355595" cy="5425940"/>
            </a:xfrm>
          </p:grpSpPr>
          <p:grpSp>
            <p:nvGrpSpPr>
              <p:cNvPr id="7" name="Gruppo 6">
                <a:extLst>
                  <a:ext uri="{FF2B5EF4-FFF2-40B4-BE49-F238E27FC236}">
                    <a16:creationId xmlns:a16="http://schemas.microsoft.com/office/drawing/2014/main" id="{3C077AC4-AF31-AE4C-B5E6-C5FF6C5086A1}"/>
                  </a:ext>
                </a:extLst>
              </p:cNvPr>
              <p:cNvGrpSpPr/>
              <p:nvPr/>
            </p:nvGrpSpPr>
            <p:grpSpPr>
              <a:xfrm>
                <a:off x="4858701" y="1003762"/>
                <a:ext cx="7355595" cy="5425940"/>
                <a:chOff x="4858701" y="1003762"/>
                <a:chExt cx="7355595" cy="5425940"/>
              </a:xfrm>
            </p:grpSpPr>
            <p:pic>
              <p:nvPicPr>
                <p:cNvPr id="2" name="Immagine 1">
                  <a:extLst>
                    <a:ext uri="{FF2B5EF4-FFF2-40B4-BE49-F238E27FC236}">
                      <a16:creationId xmlns:a16="http://schemas.microsoft.com/office/drawing/2014/main" id="{5486F3CF-326C-AF4F-A225-982BCC541501}"/>
                    </a:ext>
                  </a:extLst>
                </p:cNvPr>
                <p:cNvPicPr>
                  <a:picLocks noChangeAspect="1"/>
                </p:cNvPicPr>
                <p:nvPr/>
              </p:nvPicPr>
              <p:blipFill>
                <a:blip r:embed="rId6"/>
                <a:stretch>
                  <a:fillRect/>
                </a:stretch>
              </p:blipFill>
              <p:spPr>
                <a:xfrm>
                  <a:off x="4858701" y="1003762"/>
                  <a:ext cx="7355595" cy="5425940"/>
                </a:xfrm>
                <a:prstGeom prst="rect">
                  <a:avLst/>
                </a:prstGeom>
              </p:spPr>
            </p:pic>
            <p:sp>
              <p:nvSpPr>
                <p:cNvPr id="6" name="Rettangolo 5">
                  <a:extLst>
                    <a:ext uri="{FF2B5EF4-FFF2-40B4-BE49-F238E27FC236}">
                      <a16:creationId xmlns:a16="http://schemas.microsoft.com/office/drawing/2014/main" id="{4F4F5D4B-F25C-1E4F-9721-DB15FC65A713}"/>
                    </a:ext>
                  </a:extLst>
                </p:cNvPr>
                <p:cNvSpPr/>
                <p:nvPr/>
              </p:nvSpPr>
              <p:spPr>
                <a:xfrm>
                  <a:off x="6360606" y="3075824"/>
                  <a:ext cx="95460" cy="124576"/>
                </a:xfrm>
                <a:prstGeom prst="rect">
                  <a:avLst/>
                </a:prstGeom>
                <a:solidFill>
                  <a:srgbClr val="63C601"/>
                </a:solidFill>
                <a:ln>
                  <a:solidFill>
                    <a:srgbClr val="63C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ttangolo 26">
                  <a:extLst>
                    <a:ext uri="{FF2B5EF4-FFF2-40B4-BE49-F238E27FC236}">
                      <a16:creationId xmlns:a16="http://schemas.microsoft.com/office/drawing/2014/main" id="{2A733486-0887-9049-ACDE-29DF1C661695}"/>
                    </a:ext>
                  </a:extLst>
                </p:cNvPr>
                <p:cNvSpPr/>
                <p:nvPr/>
              </p:nvSpPr>
              <p:spPr>
                <a:xfrm>
                  <a:off x="8633208" y="3120525"/>
                  <a:ext cx="45719" cy="79875"/>
                </a:xfrm>
                <a:prstGeom prst="rect">
                  <a:avLst/>
                </a:prstGeom>
                <a:solidFill>
                  <a:srgbClr val="63C601"/>
                </a:solidFill>
                <a:ln>
                  <a:solidFill>
                    <a:srgbClr val="63C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ttangolo 27">
                  <a:extLst>
                    <a:ext uri="{FF2B5EF4-FFF2-40B4-BE49-F238E27FC236}">
                      <a16:creationId xmlns:a16="http://schemas.microsoft.com/office/drawing/2014/main" id="{0A4BFFDC-64FB-1542-B661-234BBD863778}"/>
                    </a:ext>
                  </a:extLst>
                </p:cNvPr>
                <p:cNvSpPr/>
                <p:nvPr/>
              </p:nvSpPr>
              <p:spPr>
                <a:xfrm>
                  <a:off x="11393155" y="4578036"/>
                  <a:ext cx="45719" cy="79875"/>
                </a:xfrm>
                <a:prstGeom prst="rect">
                  <a:avLst/>
                </a:prstGeom>
                <a:solidFill>
                  <a:srgbClr val="63C601"/>
                </a:solidFill>
                <a:ln>
                  <a:solidFill>
                    <a:srgbClr val="63C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CasellaDiTesto 9">
                <a:extLst>
                  <a:ext uri="{FF2B5EF4-FFF2-40B4-BE49-F238E27FC236}">
                    <a16:creationId xmlns:a16="http://schemas.microsoft.com/office/drawing/2014/main" id="{DB1E9D2A-471F-F94E-B77A-FECDDD6EC12E}"/>
                  </a:ext>
                </a:extLst>
              </p:cNvPr>
              <p:cNvSpPr txBox="1"/>
              <p:nvPr/>
            </p:nvSpPr>
            <p:spPr>
              <a:xfrm>
                <a:off x="6276046" y="3017827"/>
                <a:ext cx="219359" cy="215444"/>
              </a:xfrm>
              <a:prstGeom prst="rect">
                <a:avLst/>
              </a:prstGeom>
              <a:noFill/>
            </p:spPr>
            <p:txBody>
              <a:bodyPr wrap="square" rtlCol="0">
                <a:spAutoFit/>
              </a:bodyPr>
              <a:lstStyle/>
              <a:p>
                <a:r>
                  <a:rPr lang="en-CA" sz="800" dirty="0"/>
                  <a:t>m</a:t>
                </a:r>
              </a:p>
            </p:txBody>
          </p:sp>
          <p:sp>
            <p:nvSpPr>
              <p:cNvPr id="31" name="CasellaDiTesto 30">
                <a:extLst>
                  <a:ext uri="{FF2B5EF4-FFF2-40B4-BE49-F238E27FC236}">
                    <a16:creationId xmlns:a16="http://schemas.microsoft.com/office/drawing/2014/main" id="{EB1D5EE5-427B-3C45-8FE2-9FA92C493823}"/>
                  </a:ext>
                </a:extLst>
              </p:cNvPr>
              <p:cNvSpPr txBox="1"/>
              <p:nvPr/>
            </p:nvSpPr>
            <p:spPr>
              <a:xfrm>
                <a:off x="8536498" y="3052740"/>
                <a:ext cx="219359" cy="215444"/>
              </a:xfrm>
              <a:prstGeom prst="rect">
                <a:avLst/>
              </a:prstGeom>
              <a:noFill/>
            </p:spPr>
            <p:txBody>
              <a:bodyPr wrap="square" rtlCol="0">
                <a:spAutoFit/>
              </a:bodyPr>
              <a:lstStyle/>
              <a:p>
                <a:r>
                  <a:rPr lang="en-CA" sz="800" dirty="0"/>
                  <a:t>m</a:t>
                </a:r>
              </a:p>
            </p:txBody>
          </p:sp>
          <p:sp>
            <p:nvSpPr>
              <p:cNvPr id="32" name="CasellaDiTesto 31">
                <a:extLst>
                  <a:ext uri="{FF2B5EF4-FFF2-40B4-BE49-F238E27FC236}">
                    <a16:creationId xmlns:a16="http://schemas.microsoft.com/office/drawing/2014/main" id="{1A2A4DA3-E88B-9E42-8B8C-46F0A7C094F1}"/>
                  </a:ext>
                </a:extLst>
              </p:cNvPr>
              <p:cNvSpPr txBox="1"/>
              <p:nvPr/>
            </p:nvSpPr>
            <p:spPr>
              <a:xfrm>
                <a:off x="11296286" y="4485386"/>
                <a:ext cx="219359" cy="215444"/>
              </a:xfrm>
              <a:prstGeom prst="rect">
                <a:avLst/>
              </a:prstGeom>
              <a:noFill/>
            </p:spPr>
            <p:txBody>
              <a:bodyPr wrap="square" rtlCol="0">
                <a:spAutoFit/>
              </a:bodyPr>
              <a:lstStyle/>
              <a:p>
                <a:r>
                  <a:rPr lang="en-CA" sz="800" dirty="0"/>
                  <a:t>m</a:t>
                </a:r>
              </a:p>
            </p:txBody>
          </p:sp>
        </p:grpSp>
        <p:sp>
          <p:nvSpPr>
            <p:cNvPr id="14" name="CasellaDiTesto 13">
              <a:extLst>
                <a:ext uri="{FF2B5EF4-FFF2-40B4-BE49-F238E27FC236}">
                  <a16:creationId xmlns:a16="http://schemas.microsoft.com/office/drawing/2014/main" id="{F4C07B03-202B-9E4A-B3E5-08817CDC32DB}"/>
                </a:ext>
              </a:extLst>
            </p:cNvPr>
            <p:cNvSpPr txBox="1"/>
            <p:nvPr/>
          </p:nvSpPr>
          <p:spPr>
            <a:xfrm>
              <a:off x="8098972" y="1516083"/>
              <a:ext cx="368135" cy="230832"/>
            </a:xfrm>
            <a:prstGeom prst="rect">
              <a:avLst/>
            </a:prstGeom>
            <a:noFill/>
          </p:spPr>
          <p:txBody>
            <a:bodyPr wrap="square" rtlCol="0">
              <a:spAutoFit/>
            </a:bodyPr>
            <a:lstStyle/>
            <a:p>
              <a:r>
                <a:rPr lang="en-CA" sz="900" b="1" dirty="0"/>
                <a:t>^</a:t>
              </a:r>
            </a:p>
          </p:txBody>
        </p:sp>
      </p:grpSp>
    </p:spTree>
    <p:extLst>
      <p:ext uri="{BB962C8B-B14F-4D97-AF65-F5344CB8AC3E}">
        <p14:creationId xmlns:p14="http://schemas.microsoft.com/office/powerpoint/2010/main" val="231822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uppo 55">
            <a:extLst>
              <a:ext uri="{FF2B5EF4-FFF2-40B4-BE49-F238E27FC236}">
                <a16:creationId xmlns:a16="http://schemas.microsoft.com/office/drawing/2014/main" id="{7A102296-4169-B245-BA05-C2C3DB8DA3E5}"/>
              </a:ext>
            </a:extLst>
          </p:cNvPr>
          <p:cNvGrpSpPr/>
          <p:nvPr/>
        </p:nvGrpSpPr>
        <p:grpSpPr>
          <a:xfrm>
            <a:off x="0" y="6457476"/>
            <a:ext cx="12192002" cy="430887"/>
            <a:chOff x="0" y="6457476"/>
            <a:chExt cx="12192002" cy="430887"/>
          </a:xfrm>
        </p:grpSpPr>
        <p:grpSp>
          <p:nvGrpSpPr>
            <p:cNvPr id="57" name="Gruppo 56">
              <a:extLst>
                <a:ext uri="{FF2B5EF4-FFF2-40B4-BE49-F238E27FC236}">
                  <a16:creationId xmlns:a16="http://schemas.microsoft.com/office/drawing/2014/main" id="{0B17DDEA-B954-BE45-9494-4057AA400E12}"/>
                </a:ext>
              </a:extLst>
            </p:cNvPr>
            <p:cNvGrpSpPr/>
            <p:nvPr/>
          </p:nvGrpSpPr>
          <p:grpSpPr>
            <a:xfrm>
              <a:off x="0" y="6457890"/>
              <a:ext cx="12192002" cy="411423"/>
              <a:chOff x="0" y="6457890"/>
              <a:chExt cx="12192002" cy="411423"/>
            </a:xfrm>
          </p:grpSpPr>
          <p:grpSp>
            <p:nvGrpSpPr>
              <p:cNvPr id="59" name="Gruppo 58">
                <a:extLst>
                  <a:ext uri="{FF2B5EF4-FFF2-40B4-BE49-F238E27FC236}">
                    <a16:creationId xmlns:a16="http://schemas.microsoft.com/office/drawing/2014/main" id="{A20EAEFB-8256-244F-9E34-609917D74262}"/>
                  </a:ext>
                </a:extLst>
              </p:cNvPr>
              <p:cNvGrpSpPr/>
              <p:nvPr/>
            </p:nvGrpSpPr>
            <p:grpSpPr>
              <a:xfrm>
                <a:off x="0" y="6457890"/>
                <a:ext cx="12192002" cy="411423"/>
                <a:chOff x="0" y="6457890"/>
                <a:chExt cx="12192002" cy="411423"/>
              </a:xfrm>
            </p:grpSpPr>
            <p:sp>
              <p:nvSpPr>
                <p:cNvPr id="61" name="Rettangolo 60">
                  <a:extLst>
                    <a:ext uri="{FF2B5EF4-FFF2-40B4-BE49-F238E27FC236}">
                      <a16:creationId xmlns:a16="http://schemas.microsoft.com/office/drawing/2014/main" id="{11D45ABC-885A-D141-B96D-11287471F40F}"/>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2" name="Rettangolo 61">
                  <a:extLst>
                    <a:ext uri="{FF2B5EF4-FFF2-40B4-BE49-F238E27FC236}">
                      <a16:creationId xmlns:a16="http://schemas.microsoft.com/office/drawing/2014/main" id="{20499C8B-200E-8E43-AAD8-B460E4D87FB0}"/>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3" name="Rettangolo 62">
                  <a:extLst>
                    <a:ext uri="{FF2B5EF4-FFF2-40B4-BE49-F238E27FC236}">
                      <a16:creationId xmlns:a16="http://schemas.microsoft.com/office/drawing/2014/main" id="{242B41C8-1A7F-6343-8FF0-FE5A601349A3}"/>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4" name="CasellaDiTesto 63">
                  <a:extLst>
                    <a:ext uri="{FF2B5EF4-FFF2-40B4-BE49-F238E27FC236}">
                      <a16:creationId xmlns:a16="http://schemas.microsoft.com/office/drawing/2014/main" id="{AE502D49-CDE3-664D-BDF9-64C23D451E8E}"/>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60" name="CasellaDiTesto 59">
                <a:extLst>
                  <a:ext uri="{FF2B5EF4-FFF2-40B4-BE49-F238E27FC236}">
                    <a16:creationId xmlns:a16="http://schemas.microsoft.com/office/drawing/2014/main" id="{CAA4A090-D3AE-BF43-ADAC-7178F8DB12F7}"/>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58" name="CasellaDiTesto 57">
              <a:extLst>
                <a:ext uri="{FF2B5EF4-FFF2-40B4-BE49-F238E27FC236}">
                  <a16:creationId xmlns:a16="http://schemas.microsoft.com/office/drawing/2014/main" id="{388DF18C-C623-B54C-92F1-E0B6CD8E7983}"/>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grpSp>
        <p:nvGrpSpPr>
          <p:cNvPr id="4" name="Gruppo 3">
            <a:extLst>
              <a:ext uri="{FF2B5EF4-FFF2-40B4-BE49-F238E27FC236}">
                <a16:creationId xmlns:a16="http://schemas.microsoft.com/office/drawing/2014/main" id="{A1ECF014-4A0F-2745-AB17-06A7AAC1AB86}"/>
              </a:ext>
            </a:extLst>
          </p:cNvPr>
          <p:cNvGrpSpPr/>
          <p:nvPr/>
        </p:nvGrpSpPr>
        <p:grpSpPr>
          <a:xfrm>
            <a:off x="20715" y="1216298"/>
            <a:ext cx="5266444" cy="4776099"/>
            <a:chOff x="169536" y="1151804"/>
            <a:chExt cx="5266444" cy="4776099"/>
          </a:xfrm>
        </p:grpSpPr>
        <p:pic>
          <p:nvPicPr>
            <p:cNvPr id="3" name="Immagine 2" descr="Immagine che contiene tavolo&#10;&#10;Descrizione generata automaticamente">
              <a:extLst>
                <a:ext uri="{FF2B5EF4-FFF2-40B4-BE49-F238E27FC236}">
                  <a16:creationId xmlns:a16="http://schemas.microsoft.com/office/drawing/2014/main" id="{242B8D3F-FD58-A444-9190-ED3587AAB66C}"/>
                </a:ext>
              </a:extLst>
            </p:cNvPr>
            <p:cNvPicPr>
              <a:picLocks noChangeAspect="1"/>
            </p:cNvPicPr>
            <p:nvPr/>
          </p:nvPicPr>
          <p:blipFill>
            <a:blip r:embed="rId3"/>
            <a:stretch>
              <a:fillRect/>
            </a:stretch>
          </p:blipFill>
          <p:spPr>
            <a:xfrm>
              <a:off x="169536" y="1686784"/>
              <a:ext cx="5266444" cy="4241119"/>
            </a:xfrm>
            <a:prstGeom prst="rect">
              <a:avLst/>
            </a:prstGeom>
          </p:spPr>
        </p:pic>
        <p:sp>
          <p:nvSpPr>
            <p:cNvPr id="15" name="Rettangolo 14">
              <a:extLst>
                <a:ext uri="{FF2B5EF4-FFF2-40B4-BE49-F238E27FC236}">
                  <a16:creationId xmlns:a16="http://schemas.microsoft.com/office/drawing/2014/main" id="{0A324F3F-CBC6-7740-ABDC-54A9F221ED87}"/>
                </a:ext>
              </a:extLst>
            </p:cNvPr>
            <p:cNvSpPr/>
            <p:nvPr/>
          </p:nvSpPr>
          <p:spPr>
            <a:xfrm>
              <a:off x="337580" y="1151804"/>
              <a:ext cx="2249462" cy="461665"/>
            </a:xfrm>
            <a:prstGeom prst="rect">
              <a:avLst/>
            </a:prstGeom>
          </p:spPr>
          <p:txBody>
            <a:bodyPr wrap="none">
              <a:spAutoFit/>
            </a:bodyPr>
            <a:lstStyle/>
            <a:p>
              <a:r>
                <a:rPr lang="en-CA" sz="2400" b="1" dirty="0">
                  <a:latin typeface="Garamond" panose="02020404030301010803" pitchFamily="18" charset="0"/>
                </a:rPr>
                <a:t>Technical specs</a:t>
              </a:r>
              <a:endParaRPr lang="en-CA" sz="2400" dirty="0"/>
            </a:p>
          </p:txBody>
        </p:sp>
      </p:grpSp>
      <p:pic>
        <p:nvPicPr>
          <p:cNvPr id="6" name="Immagine 5">
            <a:extLst>
              <a:ext uri="{FF2B5EF4-FFF2-40B4-BE49-F238E27FC236}">
                <a16:creationId xmlns:a16="http://schemas.microsoft.com/office/drawing/2014/main" id="{F6E088B8-3CB7-0048-8AD9-3C71FA37C2F6}"/>
              </a:ext>
            </a:extLst>
          </p:cNvPr>
          <p:cNvPicPr>
            <a:picLocks noChangeAspect="1"/>
          </p:cNvPicPr>
          <p:nvPr/>
        </p:nvPicPr>
        <p:blipFill>
          <a:blip r:embed="rId4"/>
          <a:stretch>
            <a:fillRect/>
          </a:stretch>
        </p:blipFill>
        <p:spPr>
          <a:xfrm>
            <a:off x="5467350" y="921886"/>
            <a:ext cx="6710102" cy="4163236"/>
          </a:xfrm>
          <a:prstGeom prst="rect">
            <a:avLst/>
          </a:prstGeom>
        </p:spPr>
      </p:pic>
      <p:sp>
        <p:nvSpPr>
          <p:cNvPr id="8" name="Rettangolo 7"/>
          <p:cNvSpPr/>
          <p:nvPr/>
        </p:nvSpPr>
        <p:spPr>
          <a:xfrm>
            <a:off x="0" y="-7873"/>
            <a:ext cx="12192000" cy="966159"/>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400" dirty="0">
              <a:latin typeface="Garamond" charset="0"/>
              <a:ea typeface="Garamond" charset="0"/>
              <a:cs typeface="Garamond" charset="0"/>
            </a:endParaRPr>
          </a:p>
        </p:txBody>
      </p:sp>
      <p:sp>
        <p:nvSpPr>
          <p:cNvPr id="9" name="CasellaDiTesto 8"/>
          <p:cNvSpPr txBox="1"/>
          <p:nvPr/>
        </p:nvSpPr>
        <p:spPr>
          <a:xfrm>
            <a:off x="197999" y="144001"/>
            <a:ext cx="11784451" cy="707886"/>
          </a:xfrm>
          <a:prstGeom prst="rect">
            <a:avLst/>
          </a:prstGeom>
          <a:noFill/>
        </p:spPr>
        <p:txBody>
          <a:bodyPr wrap="square" rtlCol="0">
            <a:spAutoFit/>
          </a:bodyPr>
          <a:lstStyle/>
          <a:p>
            <a:r>
              <a:rPr lang="it-IT" sz="4000" b="1" dirty="0">
                <a:solidFill>
                  <a:srgbClr val="62320F"/>
                </a:solidFill>
                <a:latin typeface="Garamond" charset="0"/>
              </a:rPr>
              <a:t>«</a:t>
            </a:r>
            <a:r>
              <a:rPr lang="it-IT" sz="4000" b="1" dirty="0" err="1">
                <a:solidFill>
                  <a:srgbClr val="62320F"/>
                </a:solidFill>
                <a:latin typeface="Garamond" charset="0"/>
              </a:rPr>
              <a:t>One</a:t>
            </a:r>
            <a:r>
              <a:rPr lang="it-IT" sz="4000" b="1" dirty="0">
                <a:solidFill>
                  <a:srgbClr val="62320F"/>
                </a:solidFill>
                <a:latin typeface="Garamond" charset="0"/>
              </a:rPr>
              <a:t> </a:t>
            </a:r>
            <a:r>
              <a:rPr lang="it-IT" sz="4000" b="1" dirty="0" err="1">
                <a:solidFill>
                  <a:srgbClr val="62320F"/>
                </a:solidFill>
                <a:latin typeface="Garamond" charset="0"/>
              </a:rPr>
              <a:t>Fire</a:t>
            </a:r>
            <a:r>
              <a:rPr lang="it-IT" sz="4000" b="1" dirty="0">
                <a:solidFill>
                  <a:srgbClr val="62320F"/>
                </a:solidFill>
                <a:latin typeface="Garamond" charset="0"/>
              </a:rPr>
              <a:t>» </a:t>
            </a:r>
            <a:r>
              <a:rPr lang="it-IT" sz="4000" b="1" dirty="0" err="1">
                <a:solidFill>
                  <a:srgbClr val="62320F"/>
                </a:solidFill>
                <a:latin typeface="Garamond" charset="0"/>
              </a:rPr>
              <a:t>Simulation</a:t>
            </a:r>
            <a:endParaRPr lang="it-IT" sz="1404" dirty="0"/>
          </a:p>
        </p:txBody>
      </p:sp>
      <p:grpSp>
        <p:nvGrpSpPr>
          <p:cNvPr id="13" name="Gruppo 12">
            <a:extLst>
              <a:ext uri="{FF2B5EF4-FFF2-40B4-BE49-F238E27FC236}">
                <a16:creationId xmlns:a16="http://schemas.microsoft.com/office/drawing/2014/main" id="{0EAE61A7-9710-CD43-AB10-F1EA4CEFE00C}"/>
              </a:ext>
            </a:extLst>
          </p:cNvPr>
          <p:cNvGrpSpPr/>
          <p:nvPr/>
        </p:nvGrpSpPr>
        <p:grpSpPr>
          <a:xfrm>
            <a:off x="5800827" y="5096432"/>
            <a:ext cx="5801761" cy="1240096"/>
            <a:chOff x="5800827" y="5096432"/>
            <a:chExt cx="5801761" cy="1240096"/>
          </a:xfrm>
        </p:grpSpPr>
        <p:pic>
          <p:nvPicPr>
            <p:cNvPr id="12" name="Immagine 11" descr="Immagine che contiene testo&#10;&#10;Descrizione generata automaticamente">
              <a:extLst>
                <a:ext uri="{FF2B5EF4-FFF2-40B4-BE49-F238E27FC236}">
                  <a16:creationId xmlns:a16="http://schemas.microsoft.com/office/drawing/2014/main" id="{FA4FB4BB-38B0-E249-B9BF-0E9CD96CFECF}"/>
                </a:ext>
              </a:extLst>
            </p:cNvPr>
            <p:cNvPicPr>
              <a:picLocks noChangeAspect="1"/>
            </p:cNvPicPr>
            <p:nvPr/>
          </p:nvPicPr>
          <p:blipFill>
            <a:blip r:embed="rId5"/>
            <a:stretch>
              <a:fillRect/>
            </a:stretch>
          </p:blipFill>
          <p:spPr>
            <a:xfrm>
              <a:off x="6909344" y="5358078"/>
              <a:ext cx="4693244" cy="978450"/>
            </a:xfrm>
            <a:prstGeom prst="rect">
              <a:avLst/>
            </a:prstGeom>
          </p:spPr>
        </p:pic>
        <p:sp>
          <p:nvSpPr>
            <p:cNvPr id="23" name="Rettangolo 22">
              <a:extLst>
                <a:ext uri="{FF2B5EF4-FFF2-40B4-BE49-F238E27FC236}">
                  <a16:creationId xmlns:a16="http://schemas.microsoft.com/office/drawing/2014/main" id="{F65B1FC5-A17C-9A43-87E2-BD8F8C06C284}"/>
                </a:ext>
              </a:extLst>
            </p:cNvPr>
            <p:cNvSpPr/>
            <p:nvPr/>
          </p:nvSpPr>
          <p:spPr>
            <a:xfrm>
              <a:off x="5800827" y="5096432"/>
              <a:ext cx="2588466" cy="430887"/>
            </a:xfrm>
            <a:prstGeom prst="rect">
              <a:avLst/>
            </a:prstGeom>
          </p:spPr>
          <p:txBody>
            <a:bodyPr wrap="none">
              <a:spAutoFit/>
            </a:bodyPr>
            <a:lstStyle/>
            <a:p>
              <a:r>
                <a:rPr lang="en-CA" sz="2200" b="1" dirty="0" err="1">
                  <a:latin typeface="Garamond" panose="02020404030301010803" pitchFamily="18" charset="0"/>
                </a:rPr>
                <a:t>Hausdorff</a:t>
              </a:r>
              <a:r>
                <a:rPr lang="en-CA" sz="2200" b="1" dirty="0">
                  <a:latin typeface="Garamond" panose="02020404030301010803" pitchFamily="18" charset="0"/>
                </a:rPr>
                <a:t> Distance</a:t>
              </a:r>
              <a:endParaRPr lang="en-CA" sz="2200" dirty="0"/>
            </a:p>
          </p:txBody>
        </p:sp>
      </p:grpSp>
    </p:spTree>
    <p:extLst>
      <p:ext uri="{BB962C8B-B14F-4D97-AF65-F5344CB8AC3E}">
        <p14:creationId xmlns:p14="http://schemas.microsoft.com/office/powerpoint/2010/main" val="387987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1F437A84-51AC-0143-8C37-2EC6CAE11A42}"/>
              </a:ext>
            </a:extLst>
          </p:cNvPr>
          <p:cNvPicPr>
            <a:picLocks noChangeAspect="1"/>
          </p:cNvPicPr>
          <p:nvPr/>
        </p:nvPicPr>
        <p:blipFill>
          <a:blip r:embed="rId3"/>
          <a:stretch>
            <a:fillRect/>
          </a:stretch>
        </p:blipFill>
        <p:spPr>
          <a:xfrm>
            <a:off x="693812" y="3765101"/>
            <a:ext cx="4348976" cy="2658793"/>
          </a:xfrm>
          <a:prstGeom prst="rect">
            <a:avLst/>
          </a:prstGeom>
        </p:spPr>
      </p:pic>
      <p:grpSp>
        <p:nvGrpSpPr>
          <p:cNvPr id="56" name="Gruppo 55">
            <a:extLst>
              <a:ext uri="{FF2B5EF4-FFF2-40B4-BE49-F238E27FC236}">
                <a16:creationId xmlns:a16="http://schemas.microsoft.com/office/drawing/2014/main" id="{7A102296-4169-B245-BA05-C2C3DB8DA3E5}"/>
              </a:ext>
            </a:extLst>
          </p:cNvPr>
          <p:cNvGrpSpPr/>
          <p:nvPr/>
        </p:nvGrpSpPr>
        <p:grpSpPr>
          <a:xfrm>
            <a:off x="0" y="6457476"/>
            <a:ext cx="12192002" cy="430887"/>
            <a:chOff x="0" y="6457476"/>
            <a:chExt cx="12192002" cy="430887"/>
          </a:xfrm>
        </p:grpSpPr>
        <p:grpSp>
          <p:nvGrpSpPr>
            <p:cNvPr id="57" name="Gruppo 56">
              <a:extLst>
                <a:ext uri="{FF2B5EF4-FFF2-40B4-BE49-F238E27FC236}">
                  <a16:creationId xmlns:a16="http://schemas.microsoft.com/office/drawing/2014/main" id="{0B17DDEA-B954-BE45-9494-4057AA400E12}"/>
                </a:ext>
              </a:extLst>
            </p:cNvPr>
            <p:cNvGrpSpPr/>
            <p:nvPr/>
          </p:nvGrpSpPr>
          <p:grpSpPr>
            <a:xfrm>
              <a:off x="0" y="6457890"/>
              <a:ext cx="12192002" cy="411423"/>
              <a:chOff x="0" y="6457890"/>
              <a:chExt cx="12192002" cy="411423"/>
            </a:xfrm>
          </p:grpSpPr>
          <p:grpSp>
            <p:nvGrpSpPr>
              <p:cNvPr id="59" name="Gruppo 58">
                <a:extLst>
                  <a:ext uri="{FF2B5EF4-FFF2-40B4-BE49-F238E27FC236}">
                    <a16:creationId xmlns:a16="http://schemas.microsoft.com/office/drawing/2014/main" id="{A20EAEFB-8256-244F-9E34-609917D74262}"/>
                  </a:ext>
                </a:extLst>
              </p:cNvPr>
              <p:cNvGrpSpPr/>
              <p:nvPr/>
            </p:nvGrpSpPr>
            <p:grpSpPr>
              <a:xfrm>
                <a:off x="0" y="6457890"/>
                <a:ext cx="12192002" cy="411423"/>
                <a:chOff x="0" y="6457890"/>
                <a:chExt cx="12192002" cy="411423"/>
              </a:xfrm>
            </p:grpSpPr>
            <p:sp>
              <p:nvSpPr>
                <p:cNvPr id="61" name="Rettangolo 60">
                  <a:extLst>
                    <a:ext uri="{FF2B5EF4-FFF2-40B4-BE49-F238E27FC236}">
                      <a16:creationId xmlns:a16="http://schemas.microsoft.com/office/drawing/2014/main" id="{11D45ABC-885A-D141-B96D-11287471F40F}"/>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2" name="Rettangolo 61">
                  <a:extLst>
                    <a:ext uri="{FF2B5EF4-FFF2-40B4-BE49-F238E27FC236}">
                      <a16:creationId xmlns:a16="http://schemas.microsoft.com/office/drawing/2014/main" id="{20499C8B-200E-8E43-AAD8-B460E4D87FB0}"/>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3" name="Rettangolo 62">
                  <a:extLst>
                    <a:ext uri="{FF2B5EF4-FFF2-40B4-BE49-F238E27FC236}">
                      <a16:creationId xmlns:a16="http://schemas.microsoft.com/office/drawing/2014/main" id="{242B41C8-1A7F-6343-8FF0-FE5A601349A3}"/>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4" name="CasellaDiTesto 63">
                  <a:extLst>
                    <a:ext uri="{FF2B5EF4-FFF2-40B4-BE49-F238E27FC236}">
                      <a16:creationId xmlns:a16="http://schemas.microsoft.com/office/drawing/2014/main" id="{AE502D49-CDE3-664D-BDF9-64C23D451E8E}"/>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60" name="CasellaDiTesto 59">
                <a:extLst>
                  <a:ext uri="{FF2B5EF4-FFF2-40B4-BE49-F238E27FC236}">
                    <a16:creationId xmlns:a16="http://schemas.microsoft.com/office/drawing/2014/main" id="{CAA4A090-D3AE-BF43-ADAC-7178F8DB12F7}"/>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58" name="CasellaDiTesto 57">
              <a:extLst>
                <a:ext uri="{FF2B5EF4-FFF2-40B4-BE49-F238E27FC236}">
                  <a16:creationId xmlns:a16="http://schemas.microsoft.com/office/drawing/2014/main" id="{388DF18C-C623-B54C-92F1-E0B6CD8E7983}"/>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grpSp>
        <p:nvGrpSpPr>
          <p:cNvPr id="5" name="Gruppo 4">
            <a:extLst>
              <a:ext uri="{FF2B5EF4-FFF2-40B4-BE49-F238E27FC236}">
                <a16:creationId xmlns:a16="http://schemas.microsoft.com/office/drawing/2014/main" id="{C02CA6DB-C387-6E43-B6D0-46C13DB550FD}"/>
              </a:ext>
            </a:extLst>
          </p:cNvPr>
          <p:cNvGrpSpPr/>
          <p:nvPr/>
        </p:nvGrpSpPr>
        <p:grpSpPr>
          <a:xfrm>
            <a:off x="7060006" y="1070182"/>
            <a:ext cx="4602412" cy="5334085"/>
            <a:chOff x="8306717" y="1080033"/>
            <a:chExt cx="3885282" cy="5334085"/>
          </a:xfrm>
        </p:grpSpPr>
        <p:pic>
          <p:nvPicPr>
            <p:cNvPr id="13" name="Immagine 12">
              <a:extLst>
                <a:ext uri="{FF2B5EF4-FFF2-40B4-BE49-F238E27FC236}">
                  <a16:creationId xmlns:a16="http://schemas.microsoft.com/office/drawing/2014/main" id="{DB9B9249-4311-4A4F-A291-0E1D93F71A4D}"/>
                </a:ext>
              </a:extLst>
            </p:cNvPr>
            <p:cNvPicPr>
              <a:picLocks noChangeAspect="1"/>
            </p:cNvPicPr>
            <p:nvPr/>
          </p:nvPicPr>
          <p:blipFill>
            <a:blip r:embed="rId4"/>
            <a:stretch>
              <a:fillRect/>
            </a:stretch>
          </p:blipFill>
          <p:spPr>
            <a:xfrm>
              <a:off x="8311854" y="3829492"/>
              <a:ext cx="3880145" cy="2584626"/>
            </a:xfrm>
            <a:prstGeom prst="rect">
              <a:avLst/>
            </a:prstGeom>
          </p:spPr>
        </p:pic>
        <p:pic>
          <p:nvPicPr>
            <p:cNvPr id="3" name="Immagine 2">
              <a:extLst>
                <a:ext uri="{FF2B5EF4-FFF2-40B4-BE49-F238E27FC236}">
                  <a16:creationId xmlns:a16="http://schemas.microsoft.com/office/drawing/2014/main" id="{83DECED6-CF2B-8740-8D08-371F8E6D94E4}"/>
                </a:ext>
              </a:extLst>
            </p:cNvPr>
            <p:cNvPicPr>
              <a:picLocks noChangeAspect="1"/>
            </p:cNvPicPr>
            <p:nvPr/>
          </p:nvPicPr>
          <p:blipFill>
            <a:blip r:embed="rId5"/>
            <a:stretch>
              <a:fillRect/>
            </a:stretch>
          </p:blipFill>
          <p:spPr>
            <a:xfrm>
              <a:off x="8306717" y="1080033"/>
              <a:ext cx="3873731" cy="2584625"/>
            </a:xfrm>
            <a:prstGeom prst="rect">
              <a:avLst/>
            </a:prstGeom>
          </p:spPr>
        </p:pic>
      </p:grpSp>
      <p:pic>
        <p:nvPicPr>
          <p:cNvPr id="7" name="Immagine 6">
            <a:extLst>
              <a:ext uri="{FF2B5EF4-FFF2-40B4-BE49-F238E27FC236}">
                <a16:creationId xmlns:a16="http://schemas.microsoft.com/office/drawing/2014/main" id="{C34EFCD7-D934-944A-986A-10C9D9E12E81}"/>
              </a:ext>
            </a:extLst>
          </p:cNvPr>
          <p:cNvPicPr>
            <a:picLocks noChangeAspect="1"/>
          </p:cNvPicPr>
          <p:nvPr/>
        </p:nvPicPr>
        <p:blipFill>
          <a:blip r:embed="rId6"/>
          <a:stretch>
            <a:fillRect/>
          </a:stretch>
        </p:blipFill>
        <p:spPr>
          <a:xfrm>
            <a:off x="444749" y="905096"/>
            <a:ext cx="4887971" cy="2831045"/>
          </a:xfrm>
          <a:prstGeom prst="rect">
            <a:avLst/>
          </a:prstGeom>
        </p:spPr>
      </p:pic>
      <p:sp>
        <p:nvSpPr>
          <p:cNvPr id="8" name="Rettangolo 7"/>
          <p:cNvSpPr/>
          <p:nvPr/>
        </p:nvSpPr>
        <p:spPr>
          <a:xfrm>
            <a:off x="0" y="-7873"/>
            <a:ext cx="12192000" cy="966159"/>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400" dirty="0">
              <a:latin typeface="Garamond" charset="0"/>
              <a:ea typeface="Garamond" charset="0"/>
              <a:cs typeface="Garamond" charset="0"/>
            </a:endParaRPr>
          </a:p>
        </p:txBody>
      </p:sp>
      <p:sp>
        <p:nvSpPr>
          <p:cNvPr id="16" name="CasellaDiTesto 15">
            <a:extLst>
              <a:ext uri="{FF2B5EF4-FFF2-40B4-BE49-F238E27FC236}">
                <a16:creationId xmlns:a16="http://schemas.microsoft.com/office/drawing/2014/main" id="{EB77C676-A35B-1A45-9E38-FF9FB5DF833A}"/>
              </a:ext>
            </a:extLst>
          </p:cNvPr>
          <p:cNvSpPr txBox="1"/>
          <p:nvPr/>
        </p:nvSpPr>
        <p:spPr>
          <a:xfrm>
            <a:off x="197999" y="144001"/>
            <a:ext cx="11784451" cy="707886"/>
          </a:xfrm>
          <a:prstGeom prst="rect">
            <a:avLst/>
          </a:prstGeom>
          <a:noFill/>
        </p:spPr>
        <p:txBody>
          <a:bodyPr wrap="square" rtlCol="0">
            <a:spAutoFit/>
          </a:bodyPr>
          <a:lstStyle/>
          <a:p>
            <a:r>
              <a:rPr lang="it-IT" sz="4000" b="1" dirty="0">
                <a:solidFill>
                  <a:srgbClr val="62320F"/>
                </a:solidFill>
                <a:latin typeface="Garamond" charset="0"/>
              </a:rPr>
              <a:t>«</a:t>
            </a:r>
            <a:r>
              <a:rPr lang="it-IT" sz="4000" b="1" dirty="0" err="1">
                <a:solidFill>
                  <a:srgbClr val="62320F"/>
                </a:solidFill>
                <a:latin typeface="Garamond" charset="0"/>
              </a:rPr>
              <a:t>One</a:t>
            </a:r>
            <a:r>
              <a:rPr lang="it-IT" sz="4000" b="1" dirty="0">
                <a:solidFill>
                  <a:srgbClr val="62320F"/>
                </a:solidFill>
                <a:latin typeface="Garamond" charset="0"/>
              </a:rPr>
              <a:t> </a:t>
            </a:r>
            <a:r>
              <a:rPr lang="it-IT" sz="4000" b="1" dirty="0" err="1">
                <a:solidFill>
                  <a:srgbClr val="62320F"/>
                </a:solidFill>
                <a:latin typeface="Garamond" charset="0"/>
              </a:rPr>
              <a:t>Fire</a:t>
            </a:r>
            <a:r>
              <a:rPr lang="it-IT" sz="4000" b="1" dirty="0">
                <a:solidFill>
                  <a:srgbClr val="62320F"/>
                </a:solidFill>
                <a:latin typeface="Garamond" charset="0"/>
              </a:rPr>
              <a:t>» </a:t>
            </a:r>
            <a:r>
              <a:rPr lang="it-IT" sz="4000" b="1" dirty="0" err="1">
                <a:solidFill>
                  <a:srgbClr val="62320F"/>
                </a:solidFill>
                <a:latin typeface="Garamond" charset="0"/>
              </a:rPr>
              <a:t>Simulation</a:t>
            </a:r>
            <a:r>
              <a:rPr lang="it-IT" sz="4000" b="1" dirty="0">
                <a:solidFill>
                  <a:srgbClr val="62320F"/>
                </a:solidFill>
                <a:latin typeface="Garamond" charset="0"/>
              </a:rPr>
              <a:t> </a:t>
            </a:r>
            <a:endParaRPr lang="it-IT" sz="1404" dirty="0"/>
          </a:p>
        </p:txBody>
      </p:sp>
    </p:spTree>
    <p:extLst>
      <p:ext uri="{BB962C8B-B14F-4D97-AF65-F5344CB8AC3E}">
        <p14:creationId xmlns:p14="http://schemas.microsoft.com/office/powerpoint/2010/main" val="380588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a:extLst>
              <a:ext uri="{FF2B5EF4-FFF2-40B4-BE49-F238E27FC236}">
                <a16:creationId xmlns:a16="http://schemas.microsoft.com/office/drawing/2014/main" id="{C3C89CD6-651A-F448-A90D-7FADE24F0FE5}"/>
              </a:ext>
            </a:extLst>
          </p:cNvPr>
          <p:cNvGrpSpPr/>
          <p:nvPr/>
        </p:nvGrpSpPr>
        <p:grpSpPr>
          <a:xfrm>
            <a:off x="7526071" y="792209"/>
            <a:ext cx="4734778" cy="5972777"/>
            <a:chOff x="7526071" y="792209"/>
            <a:chExt cx="4734778" cy="5972777"/>
          </a:xfrm>
        </p:grpSpPr>
        <p:pic>
          <p:nvPicPr>
            <p:cNvPr id="2" name="Immagine 1">
              <a:extLst>
                <a:ext uri="{FF2B5EF4-FFF2-40B4-BE49-F238E27FC236}">
                  <a16:creationId xmlns:a16="http://schemas.microsoft.com/office/drawing/2014/main" id="{376D51BD-C017-4D45-BB58-1A7398142711}"/>
                </a:ext>
              </a:extLst>
            </p:cNvPr>
            <p:cNvPicPr>
              <a:picLocks noChangeAspect="1"/>
            </p:cNvPicPr>
            <p:nvPr/>
          </p:nvPicPr>
          <p:blipFill>
            <a:blip r:embed="rId3"/>
            <a:stretch>
              <a:fillRect/>
            </a:stretch>
          </p:blipFill>
          <p:spPr>
            <a:xfrm>
              <a:off x="7653684" y="4541482"/>
              <a:ext cx="2223504" cy="2223504"/>
            </a:xfrm>
            <a:prstGeom prst="rect">
              <a:avLst/>
            </a:prstGeom>
          </p:spPr>
        </p:pic>
        <p:pic>
          <p:nvPicPr>
            <p:cNvPr id="8" name="Immagine 7">
              <a:extLst>
                <a:ext uri="{FF2B5EF4-FFF2-40B4-BE49-F238E27FC236}">
                  <a16:creationId xmlns:a16="http://schemas.microsoft.com/office/drawing/2014/main" id="{718EE3A5-45E4-7144-94AC-EB9D45657651}"/>
                </a:ext>
              </a:extLst>
            </p:cNvPr>
            <p:cNvPicPr>
              <a:picLocks noChangeAspect="1"/>
            </p:cNvPicPr>
            <p:nvPr/>
          </p:nvPicPr>
          <p:blipFill>
            <a:blip r:embed="rId4"/>
            <a:stretch>
              <a:fillRect/>
            </a:stretch>
          </p:blipFill>
          <p:spPr>
            <a:xfrm>
              <a:off x="9808342" y="3027313"/>
              <a:ext cx="2452507" cy="2454339"/>
            </a:xfrm>
            <a:prstGeom prst="rect">
              <a:avLst/>
            </a:prstGeom>
          </p:spPr>
        </p:pic>
        <p:pic>
          <p:nvPicPr>
            <p:cNvPr id="10" name="Immagine 9" descr="Immagine che contiene testo&#10;&#10;Descrizione generata automaticamente">
              <a:extLst>
                <a:ext uri="{FF2B5EF4-FFF2-40B4-BE49-F238E27FC236}">
                  <a16:creationId xmlns:a16="http://schemas.microsoft.com/office/drawing/2014/main" id="{BF544449-C5EF-8A4B-BCD6-0EE4058D07CA}"/>
                </a:ext>
              </a:extLst>
            </p:cNvPr>
            <p:cNvPicPr>
              <a:picLocks noChangeAspect="1"/>
            </p:cNvPicPr>
            <p:nvPr/>
          </p:nvPicPr>
          <p:blipFill>
            <a:blip r:embed="rId5"/>
            <a:stretch>
              <a:fillRect/>
            </a:stretch>
          </p:blipFill>
          <p:spPr>
            <a:xfrm>
              <a:off x="7813251" y="3814592"/>
              <a:ext cx="1904370" cy="877092"/>
            </a:xfrm>
            <a:prstGeom prst="rect">
              <a:avLst/>
            </a:prstGeom>
          </p:spPr>
        </p:pic>
        <p:grpSp>
          <p:nvGrpSpPr>
            <p:cNvPr id="19" name="Gruppo 18">
              <a:extLst>
                <a:ext uri="{FF2B5EF4-FFF2-40B4-BE49-F238E27FC236}">
                  <a16:creationId xmlns:a16="http://schemas.microsoft.com/office/drawing/2014/main" id="{33EDDB9E-9775-0540-8F3D-0FDF2C37254D}"/>
                </a:ext>
              </a:extLst>
            </p:cNvPr>
            <p:cNvGrpSpPr/>
            <p:nvPr/>
          </p:nvGrpSpPr>
          <p:grpSpPr>
            <a:xfrm>
              <a:off x="10421343" y="1331820"/>
              <a:ext cx="1345727" cy="1888929"/>
              <a:chOff x="386472" y="1326731"/>
              <a:chExt cx="880468" cy="1316242"/>
            </a:xfrm>
          </p:grpSpPr>
          <p:pic>
            <p:nvPicPr>
              <p:cNvPr id="20" name="Immagine 19">
                <a:extLst>
                  <a:ext uri="{FF2B5EF4-FFF2-40B4-BE49-F238E27FC236}">
                    <a16:creationId xmlns:a16="http://schemas.microsoft.com/office/drawing/2014/main" id="{6DC0E65E-8AE6-9747-AB79-65A4E8E1FBA8}"/>
                  </a:ext>
                </a:extLst>
              </p:cNvPr>
              <p:cNvPicPr>
                <a:picLocks noChangeAspect="1"/>
              </p:cNvPicPr>
              <p:nvPr/>
            </p:nvPicPr>
            <p:blipFill>
              <a:blip r:embed="rId6"/>
              <a:stretch>
                <a:fillRect/>
              </a:stretch>
            </p:blipFill>
            <p:spPr>
              <a:xfrm>
                <a:off x="386472" y="1326731"/>
                <a:ext cx="880468" cy="880468"/>
              </a:xfrm>
              <a:prstGeom prst="rect">
                <a:avLst/>
              </a:prstGeom>
            </p:spPr>
          </p:pic>
          <p:sp>
            <p:nvSpPr>
              <p:cNvPr id="21" name="Rettangolo 20">
                <a:extLst>
                  <a:ext uri="{FF2B5EF4-FFF2-40B4-BE49-F238E27FC236}">
                    <a16:creationId xmlns:a16="http://schemas.microsoft.com/office/drawing/2014/main" id="{C76896D8-A721-ED49-8E71-2618DB743860}"/>
                  </a:ext>
                </a:extLst>
              </p:cNvPr>
              <p:cNvSpPr/>
              <p:nvPr/>
            </p:nvSpPr>
            <p:spPr>
              <a:xfrm>
                <a:off x="521223" y="2321276"/>
                <a:ext cx="610609" cy="321697"/>
              </a:xfrm>
              <a:prstGeom prst="rect">
                <a:avLst/>
              </a:prstGeom>
            </p:spPr>
            <p:txBody>
              <a:bodyPr wrap="none">
                <a:spAutoFit/>
              </a:bodyPr>
              <a:lstStyle/>
              <a:p>
                <a:r>
                  <a:rPr lang="it-IT" sz="2400" b="1" dirty="0" err="1">
                    <a:solidFill>
                      <a:srgbClr val="0A0A0A"/>
                    </a:solidFill>
                    <a:latin typeface="Lato"/>
                  </a:rPr>
                  <a:t>SciML</a:t>
                </a:r>
                <a:endParaRPr lang="en-CA" sz="2400" dirty="0"/>
              </a:p>
            </p:txBody>
          </p:sp>
        </p:grpSp>
        <p:pic>
          <p:nvPicPr>
            <p:cNvPr id="5" name="Immagine 4">
              <a:extLst>
                <a:ext uri="{FF2B5EF4-FFF2-40B4-BE49-F238E27FC236}">
                  <a16:creationId xmlns:a16="http://schemas.microsoft.com/office/drawing/2014/main" id="{224CEC9B-F928-5E40-869C-4442985243EF}"/>
                </a:ext>
              </a:extLst>
            </p:cNvPr>
            <p:cNvPicPr>
              <a:picLocks noChangeAspect="1"/>
            </p:cNvPicPr>
            <p:nvPr/>
          </p:nvPicPr>
          <p:blipFill>
            <a:blip r:embed="rId7"/>
            <a:stretch>
              <a:fillRect/>
            </a:stretch>
          </p:blipFill>
          <p:spPr>
            <a:xfrm>
              <a:off x="9811668" y="5207794"/>
              <a:ext cx="2445854" cy="924903"/>
            </a:xfrm>
            <a:prstGeom prst="rect">
              <a:avLst/>
            </a:prstGeom>
          </p:spPr>
        </p:pic>
        <p:pic>
          <p:nvPicPr>
            <p:cNvPr id="12" name="Immagine 11">
              <a:extLst>
                <a:ext uri="{FF2B5EF4-FFF2-40B4-BE49-F238E27FC236}">
                  <a16:creationId xmlns:a16="http://schemas.microsoft.com/office/drawing/2014/main" id="{09962138-E5E6-C24B-90AE-9F8BDB22B363}"/>
                </a:ext>
              </a:extLst>
            </p:cNvPr>
            <p:cNvPicPr>
              <a:picLocks noChangeAspect="1"/>
            </p:cNvPicPr>
            <p:nvPr/>
          </p:nvPicPr>
          <p:blipFill>
            <a:blip r:embed="rId8"/>
            <a:stretch>
              <a:fillRect/>
            </a:stretch>
          </p:blipFill>
          <p:spPr>
            <a:xfrm>
              <a:off x="7526071" y="792209"/>
              <a:ext cx="2693972" cy="2946532"/>
            </a:xfrm>
            <a:prstGeom prst="rect">
              <a:avLst/>
            </a:prstGeom>
          </p:spPr>
        </p:pic>
      </p:grpSp>
      <p:sp>
        <p:nvSpPr>
          <p:cNvPr id="121" name="CustomShape 1"/>
          <p:cNvSpPr/>
          <p:nvPr/>
        </p:nvSpPr>
        <p:spPr>
          <a:xfrm>
            <a:off x="0" y="-7920"/>
            <a:ext cx="12190680" cy="964800"/>
          </a:xfrm>
          <a:prstGeom prst="rect">
            <a:avLst/>
          </a:prstGeom>
          <a:solidFill>
            <a:srgbClr val="F2A858"/>
          </a:solidFill>
          <a:ln>
            <a:solidFill>
              <a:srgbClr val="62320F"/>
            </a:solidFill>
            <a:round/>
          </a:ln>
        </p:spPr>
        <p:style>
          <a:lnRef idx="2">
            <a:schemeClr val="accent1">
              <a:shade val="50000"/>
            </a:schemeClr>
          </a:lnRef>
          <a:fillRef idx="1">
            <a:schemeClr val="accent1"/>
          </a:fillRef>
          <a:effectRef idx="0">
            <a:schemeClr val="accent1"/>
          </a:effectRef>
          <a:fontRef idx="minor"/>
        </p:style>
      </p:sp>
      <p:sp>
        <p:nvSpPr>
          <p:cNvPr id="122" name="CustomShape 2"/>
          <p:cNvSpPr/>
          <p:nvPr/>
        </p:nvSpPr>
        <p:spPr>
          <a:xfrm>
            <a:off x="198000" y="144000"/>
            <a:ext cx="10841040" cy="69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spc="-1" dirty="0">
                <a:solidFill>
                  <a:srgbClr val="62320F"/>
                </a:solidFill>
                <a:latin typeface="Garamond"/>
                <a:ea typeface="Garamond"/>
              </a:rPr>
              <a:t>Conclusions</a:t>
            </a:r>
            <a:endParaRPr lang="en-US" sz="4000" b="0" strike="noStrike" spc="-1" dirty="0">
              <a:latin typeface="Arial"/>
            </a:endParaRPr>
          </a:p>
        </p:txBody>
      </p:sp>
      <p:grpSp>
        <p:nvGrpSpPr>
          <p:cNvPr id="47" name="Gruppo 46">
            <a:extLst>
              <a:ext uri="{FF2B5EF4-FFF2-40B4-BE49-F238E27FC236}">
                <a16:creationId xmlns:a16="http://schemas.microsoft.com/office/drawing/2014/main" id="{A6832B11-35A3-CC46-93C8-2BFF474D0C97}"/>
              </a:ext>
            </a:extLst>
          </p:cNvPr>
          <p:cNvGrpSpPr/>
          <p:nvPr/>
        </p:nvGrpSpPr>
        <p:grpSpPr>
          <a:xfrm>
            <a:off x="0" y="6457476"/>
            <a:ext cx="12192002" cy="430887"/>
            <a:chOff x="0" y="6457476"/>
            <a:chExt cx="12192002" cy="430887"/>
          </a:xfrm>
        </p:grpSpPr>
        <p:grpSp>
          <p:nvGrpSpPr>
            <p:cNvPr id="48" name="Gruppo 47">
              <a:extLst>
                <a:ext uri="{FF2B5EF4-FFF2-40B4-BE49-F238E27FC236}">
                  <a16:creationId xmlns:a16="http://schemas.microsoft.com/office/drawing/2014/main" id="{30D25496-317D-4042-AC5A-9CFD352E5EBE}"/>
                </a:ext>
              </a:extLst>
            </p:cNvPr>
            <p:cNvGrpSpPr/>
            <p:nvPr/>
          </p:nvGrpSpPr>
          <p:grpSpPr>
            <a:xfrm>
              <a:off x="0" y="6457890"/>
              <a:ext cx="12192002" cy="411423"/>
              <a:chOff x="0" y="6457890"/>
              <a:chExt cx="12192002" cy="411423"/>
            </a:xfrm>
          </p:grpSpPr>
          <p:grpSp>
            <p:nvGrpSpPr>
              <p:cNvPr id="50" name="Gruppo 49">
                <a:extLst>
                  <a:ext uri="{FF2B5EF4-FFF2-40B4-BE49-F238E27FC236}">
                    <a16:creationId xmlns:a16="http://schemas.microsoft.com/office/drawing/2014/main" id="{4E6AAFB8-4DE8-024F-A814-52212B3A3AFB}"/>
                  </a:ext>
                </a:extLst>
              </p:cNvPr>
              <p:cNvGrpSpPr/>
              <p:nvPr/>
            </p:nvGrpSpPr>
            <p:grpSpPr>
              <a:xfrm>
                <a:off x="0" y="6457890"/>
                <a:ext cx="12192002" cy="411423"/>
                <a:chOff x="0" y="6457890"/>
                <a:chExt cx="12192002" cy="411423"/>
              </a:xfrm>
            </p:grpSpPr>
            <p:sp>
              <p:nvSpPr>
                <p:cNvPr id="52" name="Rettangolo 51">
                  <a:extLst>
                    <a:ext uri="{FF2B5EF4-FFF2-40B4-BE49-F238E27FC236}">
                      <a16:creationId xmlns:a16="http://schemas.microsoft.com/office/drawing/2014/main" id="{CB8DCDC5-5B44-0346-948A-3C42A07EB6CF}"/>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53" name="Rettangolo 52">
                  <a:extLst>
                    <a:ext uri="{FF2B5EF4-FFF2-40B4-BE49-F238E27FC236}">
                      <a16:creationId xmlns:a16="http://schemas.microsoft.com/office/drawing/2014/main" id="{80044E63-2B9F-524C-8ECD-6CF163AF1D49}"/>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54" name="Rettangolo 53">
                  <a:extLst>
                    <a:ext uri="{FF2B5EF4-FFF2-40B4-BE49-F238E27FC236}">
                      <a16:creationId xmlns:a16="http://schemas.microsoft.com/office/drawing/2014/main" id="{E414B844-D9D2-ED49-96DE-1BC877D419CC}"/>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55" name="CasellaDiTesto 54">
                  <a:extLst>
                    <a:ext uri="{FF2B5EF4-FFF2-40B4-BE49-F238E27FC236}">
                      <a16:creationId xmlns:a16="http://schemas.microsoft.com/office/drawing/2014/main" id="{FAAC5589-7118-6742-8E96-D17D74E79502}"/>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51" name="CasellaDiTesto 50">
                <a:extLst>
                  <a:ext uri="{FF2B5EF4-FFF2-40B4-BE49-F238E27FC236}">
                    <a16:creationId xmlns:a16="http://schemas.microsoft.com/office/drawing/2014/main" id="{7053BFFF-53E5-364C-926B-D77664E4AF91}"/>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49" name="CasellaDiTesto 48">
              <a:extLst>
                <a:ext uri="{FF2B5EF4-FFF2-40B4-BE49-F238E27FC236}">
                  <a16:creationId xmlns:a16="http://schemas.microsoft.com/office/drawing/2014/main" id="{D329F26B-2C67-5547-8494-62ABF1DF3CDC}"/>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grpSp>
        <p:nvGrpSpPr>
          <p:cNvPr id="32" name="Gruppo 31">
            <a:extLst>
              <a:ext uri="{FF2B5EF4-FFF2-40B4-BE49-F238E27FC236}">
                <a16:creationId xmlns:a16="http://schemas.microsoft.com/office/drawing/2014/main" id="{F8A20E58-6B8A-0A43-A541-A9D8F8111FBC}"/>
              </a:ext>
            </a:extLst>
          </p:cNvPr>
          <p:cNvGrpSpPr/>
          <p:nvPr/>
        </p:nvGrpSpPr>
        <p:grpSpPr>
          <a:xfrm>
            <a:off x="169536" y="1091590"/>
            <a:ext cx="7674024" cy="4729264"/>
            <a:chOff x="4601803" y="3988909"/>
            <a:chExt cx="8446841" cy="4729264"/>
          </a:xfrm>
        </p:grpSpPr>
        <p:sp>
          <p:nvSpPr>
            <p:cNvPr id="34" name="Rettangolo 33">
              <a:extLst>
                <a:ext uri="{FF2B5EF4-FFF2-40B4-BE49-F238E27FC236}">
                  <a16:creationId xmlns:a16="http://schemas.microsoft.com/office/drawing/2014/main" id="{87EBE209-9B98-B342-AD82-3CC0CF82C7A7}"/>
                </a:ext>
              </a:extLst>
            </p:cNvPr>
            <p:cNvSpPr/>
            <p:nvPr/>
          </p:nvSpPr>
          <p:spPr>
            <a:xfrm>
              <a:off x="4698110" y="3988909"/>
              <a:ext cx="2008915" cy="492443"/>
            </a:xfrm>
            <a:prstGeom prst="rect">
              <a:avLst/>
            </a:prstGeom>
          </p:spPr>
          <p:txBody>
            <a:bodyPr wrap="none">
              <a:spAutoFit/>
            </a:bodyPr>
            <a:lstStyle/>
            <a:p>
              <a:r>
                <a:rPr lang="en-CA" sz="2600" b="1" dirty="0">
                  <a:latin typeface="Garamond" panose="02020404030301010803" pitchFamily="18" charset="0"/>
                </a:rPr>
                <a:t>Advantages</a:t>
              </a:r>
              <a:endParaRPr lang="en-CA" sz="2600" b="1" dirty="0"/>
            </a:p>
          </p:txBody>
        </p:sp>
        <p:sp>
          <p:nvSpPr>
            <p:cNvPr id="35" name="Rettangolo 34">
              <a:extLst>
                <a:ext uri="{FF2B5EF4-FFF2-40B4-BE49-F238E27FC236}">
                  <a16:creationId xmlns:a16="http://schemas.microsoft.com/office/drawing/2014/main" id="{3692D7C9-D789-064E-839F-4D2B5F47ADD6}"/>
                </a:ext>
              </a:extLst>
            </p:cNvPr>
            <p:cNvSpPr/>
            <p:nvPr/>
          </p:nvSpPr>
          <p:spPr>
            <a:xfrm>
              <a:off x="4601803" y="4481116"/>
              <a:ext cx="8446841" cy="4237057"/>
            </a:xfrm>
            <a:prstGeom prst="rect">
              <a:avLst/>
            </a:prstGeom>
          </p:spPr>
          <p:txBody>
            <a:bodyPr wrap="none">
              <a:spAutoFit/>
            </a:bodyPr>
            <a:lstStyle/>
            <a:p>
              <a:pPr marL="342900" indent="-342900">
                <a:spcBef>
                  <a:spcPts val="800"/>
                </a:spcBef>
                <a:buFont typeface="Arial" panose="020B0604020202020204" pitchFamily="34" charset="0"/>
                <a:buChar char="•"/>
              </a:pPr>
              <a:r>
                <a:rPr lang="en-CA" sz="2400" dirty="0">
                  <a:latin typeface="Garamond" panose="02020404030301010803" pitchFamily="18" charset="0"/>
                </a:rPr>
                <a:t>Significant speed-up (Training time ~ 10 mins)</a:t>
              </a:r>
            </a:p>
            <a:p>
              <a:pPr marL="342900" indent="-342900">
                <a:spcBef>
                  <a:spcPts val="800"/>
                </a:spcBef>
                <a:buFont typeface="Arial" panose="020B0604020202020204" pitchFamily="34" charset="0"/>
                <a:buChar char="•"/>
              </a:pPr>
              <a:r>
                <a:rPr lang="en-CA" sz="2400" dirty="0">
                  <a:latin typeface="Garamond" panose="02020404030301010803" pitchFamily="18" charset="0"/>
                </a:rPr>
                <a:t>Neural Networks can extend the predicted solutions</a:t>
              </a:r>
            </a:p>
            <a:p>
              <a:pPr lvl="1">
                <a:spcBef>
                  <a:spcPts val="800"/>
                </a:spcBef>
              </a:pPr>
              <a:r>
                <a:rPr lang="en-CA" sz="2400" dirty="0">
                  <a:latin typeface="Garamond" panose="02020404030301010803" pitchFamily="18" charset="0"/>
                </a:rPr>
                <a:t>outside of the training domain</a:t>
              </a:r>
            </a:p>
            <a:p>
              <a:pPr marL="342900" indent="-342900">
                <a:spcBef>
                  <a:spcPts val="800"/>
                </a:spcBef>
                <a:buFont typeface="Arial" panose="020B0604020202020204" pitchFamily="34" charset="0"/>
                <a:buChar char="•"/>
              </a:pPr>
              <a:r>
                <a:rPr lang="en-CA" sz="2400" dirty="0">
                  <a:latin typeface="Garamond" panose="02020404030301010803" pitchFamily="18" charset="0"/>
                </a:rPr>
                <a:t>Solution interpolation on a continuous mesh</a:t>
              </a:r>
            </a:p>
            <a:p>
              <a:pPr marL="342900" indent="-342900">
                <a:spcBef>
                  <a:spcPts val="800"/>
                </a:spcBef>
                <a:buFont typeface="Arial" panose="020B0604020202020204" pitchFamily="34" charset="0"/>
                <a:buChar char="•"/>
              </a:pPr>
              <a:r>
                <a:rPr lang="en-CA" sz="2400" dirty="0">
                  <a:latin typeface="Garamond" panose="02020404030301010803" pitchFamily="18" charset="0"/>
                </a:rPr>
                <a:t>Modifying equations is as easy as writing 2 lines of code</a:t>
              </a:r>
            </a:p>
            <a:p>
              <a:pPr marL="342900" indent="-342900">
                <a:spcBef>
                  <a:spcPts val="800"/>
                </a:spcBef>
                <a:buFont typeface="Arial" panose="020B0604020202020204" pitchFamily="34" charset="0"/>
                <a:buChar char="•"/>
              </a:pPr>
              <a:r>
                <a:rPr lang="en-CA" sz="2400" dirty="0">
                  <a:latin typeface="Garamond" panose="02020404030301010803" pitchFamily="18" charset="0"/>
                </a:rPr>
                <a:t>This architecture doesn’t need NNs with a large number of </a:t>
              </a:r>
            </a:p>
            <a:p>
              <a:pPr>
                <a:spcBef>
                  <a:spcPts val="800"/>
                </a:spcBef>
              </a:pPr>
              <a:r>
                <a:rPr lang="en-CA" sz="2400" dirty="0">
                  <a:latin typeface="Garamond" panose="02020404030301010803" pitchFamily="18" charset="0"/>
                </a:rPr>
                <a:t>     </a:t>
              </a:r>
              <a:r>
                <a:rPr lang="en-CA" sz="2400" i="1" dirty="0" err="1">
                  <a:latin typeface="Garamond" panose="02020404030301010803" pitchFamily="18" charset="0"/>
                </a:rPr>
                <a:t>dof</a:t>
              </a:r>
              <a:r>
                <a:rPr lang="en-CA" sz="2400" i="1" dirty="0">
                  <a:latin typeface="Garamond" panose="02020404030301010803" pitchFamily="18" charset="0"/>
                </a:rPr>
                <a:t> </a:t>
              </a:r>
            </a:p>
            <a:p>
              <a:pPr marL="342900" indent="-342900">
                <a:spcBef>
                  <a:spcPts val="800"/>
                </a:spcBef>
                <a:buFont typeface="Arial" panose="020B0604020202020204" pitchFamily="34" charset="0"/>
                <a:buChar char="•"/>
              </a:pPr>
              <a:r>
                <a:rPr lang="en-CA" sz="2400" dirty="0">
                  <a:latin typeface="Garamond" panose="02020404030301010803" pitchFamily="18" charset="0"/>
                </a:rPr>
                <a:t>Less </a:t>
              </a:r>
              <a:r>
                <a:rPr lang="en-CA" sz="2400" dirty="0" err="1">
                  <a:latin typeface="Garamond" panose="02020404030301010803" pitchFamily="18" charset="0"/>
                </a:rPr>
                <a:t>dof</a:t>
              </a:r>
              <a:r>
                <a:rPr lang="en-CA" sz="2400" dirty="0">
                  <a:latin typeface="Garamond" panose="02020404030301010803" pitchFamily="18" charset="0"/>
                </a:rPr>
                <a:t> = More interpretability (</a:t>
              </a:r>
              <a:r>
                <a:rPr lang="en-CA" sz="2400" dirty="0" err="1">
                  <a:latin typeface="Garamond" panose="02020404030301010803" pitchFamily="18" charset="0"/>
                </a:rPr>
                <a:t>wrt</a:t>
              </a:r>
              <a:r>
                <a:rPr lang="en-CA" sz="2400" dirty="0">
                  <a:latin typeface="Garamond" panose="02020404030301010803" pitchFamily="18" charset="0"/>
                </a:rPr>
                <a:t> DNNs)</a:t>
              </a:r>
            </a:p>
            <a:p>
              <a:pPr marL="342900" indent="-342900">
                <a:spcBef>
                  <a:spcPts val="800"/>
                </a:spcBef>
                <a:buFont typeface="Arial" panose="020B0604020202020204" pitchFamily="34" charset="0"/>
                <a:buChar char="•"/>
              </a:pPr>
              <a:r>
                <a:rPr lang="en-CA" sz="2400" dirty="0">
                  <a:latin typeface="Garamond" panose="02020404030301010803" pitchFamily="18" charset="0"/>
                </a:rPr>
                <a:t>PINNs can be used to refine theoretical models</a:t>
              </a:r>
            </a:p>
          </p:txBody>
        </p:sp>
      </p:grpSp>
      <p:sp>
        <p:nvSpPr>
          <p:cNvPr id="24" name="CasellaDiTesto 23">
            <a:extLst>
              <a:ext uri="{FF2B5EF4-FFF2-40B4-BE49-F238E27FC236}">
                <a16:creationId xmlns:a16="http://schemas.microsoft.com/office/drawing/2014/main" id="{4796B533-9175-444E-B6CF-D99A3871AF10}"/>
              </a:ext>
            </a:extLst>
          </p:cNvPr>
          <p:cNvSpPr txBox="1"/>
          <p:nvPr/>
        </p:nvSpPr>
        <p:spPr>
          <a:xfrm>
            <a:off x="9032488" y="2722672"/>
            <a:ext cx="2528079" cy="706328"/>
          </a:xfrm>
          <a:prstGeom prst="rect">
            <a:avLst/>
          </a:prstGeom>
          <a:noFill/>
        </p:spPr>
        <p:txBody>
          <a:bodyPr wrap="square" rtlCol="0">
            <a:spAutoFit/>
          </a:bodyPr>
          <a:lstStyle/>
          <a:p>
            <a:endParaRPr lang="en-CA" dirty="0"/>
          </a:p>
        </p:txBody>
      </p:sp>
      <p:grpSp>
        <p:nvGrpSpPr>
          <p:cNvPr id="38" name="Gruppo 37">
            <a:extLst>
              <a:ext uri="{FF2B5EF4-FFF2-40B4-BE49-F238E27FC236}">
                <a16:creationId xmlns:a16="http://schemas.microsoft.com/office/drawing/2014/main" id="{1201B297-33FA-7B4E-B253-975F7D8BE0E3}"/>
              </a:ext>
            </a:extLst>
          </p:cNvPr>
          <p:cNvGrpSpPr/>
          <p:nvPr/>
        </p:nvGrpSpPr>
        <p:grpSpPr>
          <a:xfrm>
            <a:off x="256714" y="1179950"/>
            <a:ext cx="11765750" cy="4792856"/>
            <a:chOff x="253683" y="1256062"/>
            <a:chExt cx="11602893" cy="4719616"/>
          </a:xfrm>
        </p:grpSpPr>
        <p:grpSp>
          <p:nvGrpSpPr>
            <p:cNvPr id="39" name="Gruppo 38">
              <a:extLst>
                <a:ext uri="{FF2B5EF4-FFF2-40B4-BE49-F238E27FC236}">
                  <a16:creationId xmlns:a16="http://schemas.microsoft.com/office/drawing/2014/main" id="{9F5F8850-313F-5F40-AB2C-5A265C780C0B}"/>
                </a:ext>
              </a:extLst>
            </p:cNvPr>
            <p:cNvGrpSpPr/>
            <p:nvPr/>
          </p:nvGrpSpPr>
          <p:grpSpPr>
            <a:xfrm>
              <a:off x="253683" y="1256062"/>
              <a:ext cx="11602893" cy="4719616"/>
              <a:chOff x="253683" y="1256062"/>
              <a:chExt cx="11602893" cy="4719616"/>
            </a:xfrm>
          </p:grpSpPr>
          <p:pic>
            <p:nvPicPr>
              <p:cNvPr id="41" name="Immagine 40" descr="Immagine che contiene testo, interni, screenshot&#10;&#10;Descrizione generata automaticamente">
                <a:extLst>
                  <a:ext uri="{FF2B5EF4-FFF2-40B4-BE49-F238E27FC236}">
                    <a16:creationId xmlns:a16="http://schemas.microsoft.com/office/drawing/2014/main" id="{79A66E03-56C6-9D47-BB70-9F7140ED0BAC}"/>
                  </a:ext>
                </a:extLst>
              </p:cNvPr>
              <p:cNvPicPr>
                <a:picLocks noChangeAspect="1"/>
              </p:cNvPicPr>
              <p:nvPr/>
            </p:nvPicPr>
            <p:blipFill>
              <a:blip r:embed="rId9"/>
              <a:stretch>
                <a:fillRect/>
              </a:stretch>
            </p:blipFill>
            <p:spPr>
              <a:xfrm>
                <a:off x="253683" y="1256062"/>
                <a:ext cx="11602893" cy="4719616"/>
              </a:xfrm>
              <a:prstGeom prst="rect">
                <a:avLst/>
              </a:prstGeom>
              <a:effectLst>
                <a:glow rad="38100">
                  <a:srgbClr val="F0A644"/>
                </a:glow>
                <a:outerShdw blurRad="50800" dist="50800" dir="5400000" sx="103000" sy="103000" algn="ctr" rotWithShape="0">
                  <a:srgbClr val="F0A644">
                    <a:alpha val="66000"/>
                  </a:srgbClr>
                </a:outerShdw>
                <a:softEdge rad="0"/>
              </a:effectLst>
            </p:spPr>
          </p:pic>
          <p:cxnSp>
            <p:nvCxnSpPr>
              <p:cNvPr id="42" name="Connettore 1 41">
                <a:extLst>
                  <a:ext uri="{FF2B5EF4-FFF2-40B4-BE49-F238E27FC236}">
                    <a16:creationId xmlns:a16="http://schemas.microsoft.com/office/drawing/2014/main" id="{750D2D3F-5BDB-D34D-A7E2-8A4BE579B159}"/>
                  </a:ext>
                </a:extLst>
              </p:cNvPr>
              <p:cNvCxnSpPr>
                <a:cxnSpLocks/>
              </p:cNvCxnSpPr>
              <p:nvPr/>
            </p:nvCxnSpPr>
            <p:spPr>
              <a:xfrm>
                <a:off x="2356779" y="3821549"/>
                <a:ext cx="13261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Connettore 1 42">
                <a:extLst>
                  <a:ext uri="{FF2B5EF4-FFF2-40B4-BE49-F238E27FC236}">
                    <a16:creationId xmlns:a16="http://schemas.microsoft.com/office/drawing/2014/main" id="{261986F6-ACD0-D94E-B9C9-3513470B0FCE}"/>
                  </a:ext>
                </a:extLst>
              </p:cNvPr>
              <p:cNvCxnSpPr/>
              <p:nvPr/>
            </p:nvCxnSpPr>
            <p:spPr>
              <a:xfrm>
                <a:off x="3836232" y="3821549"/>
                <a:ext cx="16726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Connettore 1 43">
                <a:extLst>
                  <a:ext uri="{FF2B5EF4-FFF2-40B4-BE49-F238E27FC236}">
                    <a16:creationId xmlns:a16="http://schemas.microsoft.com/office/drawing/2014/main" id="{9F6E2540-F206-F341-B65C-314350AEBF2B}"/>
                  </a:ext>
                </a:extLst>
              </p:cNvPr>
              <p:cNvCxnSpPr/>
              <p:nvPr/>
            </p:nvCxnSpPr>
            <p:spPr>
              <a:xfrm>
                <a:off x="7761624" y="3821549"/>
                <a:ext cx="16726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Connettore 1 44">
                <a:extLst>
                  <a:ext uri="{FF2B5EF4-FFF2-40B4-BE49-F238E27FC236}">
                    <a16:creationId xmlns:a16="http://schemas.microsoft.com/office/drawing/2014/main" id="{1B34EFDE-42D5-2044-8767-34A86DF499CB}"/>
                  </a:ext>
                </a:extLst>
              </p:cNvPr>
              <p:cNvCxnSpPr>
                <a:cxnSpLocks/>
              </p:cNvCxnSpPr>
              <p:nvPr/>
            </p:nvCxnSpPr>
            <p:spPr>
              <a:xfrm>
                <a:off x="6913719" y="4172947"/>
                <a:ext cx="14474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CasellaDiTesto 39">
              <a:extLst>
                <a:ext uri="{FF2B5EF4-FFF2-40B4-BE49-F238E27FC236}">
                  <a16:creationId xmlns:a16="http://schemas.microsoft.com/office/drawing/2014/main" id="{2A00C004-9AC5-7A47-8AB7-4B6E5985E722}"/>
                </a:ext>
              </a:extLst>
            </p:cNvPr>
            <p:cNvSpPr txBox="1"/>
            <p:nvPr/>
          </p:nvSpPr>
          <p:spPr>
            <a:xfrm>
              <a:off x="8653629" y="5372639"/>
              <a:ext cx="3184668" cy="523220"/>
            </a:xfrm>
            <a:prstGeom prst="rect">
              <a:avLst/>
            </a:prstGeom>
            <a:noFill/>
          </p:spPr>
          <p:txBody>
            <a:bodyPr wrap="square" rtlCol="0">
              <a:spAutoFit/>
            </a:bodyPr>
            <a:lstStyle/>
            <a:p>
              <a:r>
                <a:rPr lang="en-CA" sz="2800" b="1" dirty="0">
                  <a:solidFill>
                    <a:srgbClr val="62320F"/>
                  </a:solidFill>
                  <a:highlight>
                    <a:srgbClr val="FFFF00"/>
                  </a:highlight>
                  <a:latin typeface="Garamond" panose="02020404030301010803" pitchFamily="18" charset="0"/>
                </a:rPr>
                <a:t>arXiv:2012.06825</a:t>
              </a:r>
            </a:p>
          </p:txBody>
        </p:sp>
      </p:grpSp>
      <p:grpSp>
        <p:nvGrpSpPr>
          <p:cNvPr id="46" name="Gruppo 45">
            <a:extLst>
              <a:ext uri="{FF2B5EF4-FFF2-40B4-BE49-F238E27FC236}">
                <a16:creationId xmlns:a16="http://schemas.microsoft.com/office/drawing/2014/main" id="{6F54868E-E970-184D-8F03-205521953BDE}"/>
              </a:ext>
            </a:extLst>
          </p:cNvPr>
          <p:cNvGrpSpPr/>
          <p:nvPr/>
        </p:nvGrpSpPr>
        <p:grpSpPr>
          <a:xfrm>
            <a:off x="327226" y="2531472"/>
            <a:ext cx="10754903" cy="1024040"/>
            <a:chOff x="327226" y="2531472"/>
            <a:chExt cx="10754903" cy="1024040"/>
          </a:xfrm>
        </p:grpSpPr>
        <p:pic>
          <p:nvPicPr>
            <p:cNvPr id="56" name="Immagine 55">
              <a:extLst>
                <a:ext uri="{FF2B5EF4-FFF2-40B4-BE49-F238E27FC236}">
                  <a16:creationId xmlns:a16="http://schemas.microsoft.com/office/drawing/2014/main" id="{D79A1947-85ED-854B-B523-766ABEC4B86C}"/>
                </a:ext>
              </a:extLst>
            </p:cNvPr>
            <p:cNvPicPr>
              <a:picLocks noChangeAspect="1"/>
            </p:cNvPicPr>
            <p:nvPr/>
          </p:nvPicPr>
          <p:blipFill>
            <a:blip r:embed="rId10"/>
            <a:stretch>
              <a:fillRect/>
            </a:stretch>
          </p:blipFill>
          <p:spPr>
            <a:xfrm>
              <a:off x="327226" y="2531472"/>
              <a:ext cx="2290540" cy="1024040"/>
            </a:xfrm>
            <a:prstGeom prst="rect">
              <a:avLst/>
            </a:prstGeom>
          </p:spPr>
        </p:pic>
        <p:sp>
          <p:nvSpPr>
            <p:cNvPr id="57" name="CasellaDiTesto 56">
              <a:extLst>
                <a:ext uri="{FF2B5EF4-FFF2-40B4-BE49-F238E27FC236}">
                  <a16:creationId xmlns:a16="http://schemas.microsoft.com/office/drawing/2014/main" id="{3DD6613D-5037-8A4C-8D32-755512FD04C3}"/>
                </a:ext>
              </a:extLst>
            </p:cNvPr>
            <p:cNvSpPr txBox="1"/>
            <p:nvPr/>
          </p:nvSpPr>
          <p:spPr>
            <a:xfrm>
              <a:off x="2716627" y="2809207"/>
              <a:ext cx="8365502" cy="523220"/>
            </a:xfrm>
            <a:prstGeom prst="rect">
              <a:avLst/>
            </a:prstGeom>
            <a:noFill/>
          </p:spPr>
          <p:txBody>
            <a:bodyPr wrap="square" rtlCol="0">
              <a:spAutoFit/>
            </a:bodyPr>
            <a:lstStyle/>
            <a:p>
              <a:r>
                <a:rPr lang="en-CA" sz="2800" b="1" dirty="0">
                  <a:solidFill>
                    <a:srgbClr val="62320F"/>
                  </a:solidFill>
                  <a:latin typeface="Garamond" panose="02020404030301010803" pitchFamily="18" charset="0"/>
                  <a:hlinkClick r:id="rId11"/>
                </a:rPr>
                <a:t>https://</a:t>
              </a:r>
              <a:r>
                <a:rPr lang="en-CA" sz="2800" b="1" dirty="0" err="1">
                  <a:solidFill>
                    <a:srgbClr val="62320F"/>
                  </a:solidFill>
                  <a:latin typeface="Garamond" panose="02020404030301010803" pitchFamily="18" charset="0"/>
                  <a:hlinkClick r:id="rId11"/>
                </a:rPr>
                <a:t>github.com</a:t>
              </a:r>
              <a:r>
                <a:rPr lang="en-CA" sz="2800" b="1" dirty="0">
                  <a:solidFill>
                    <a:srgbClr val="62320F"/>
                  </a:solidFill>
                  <a:latin typeface="Garamond" panose="02020404030301010803" pitchFamily="18" charset="0"/>
                  <a:hlinkClick r:id="rId11"/>
                </a:rPr>
                <a:t>/</a:t>
              </a:r>
              <a:r>
                <a:rPr lang="en-CA" sz="2800" b="1" dirty="0" err="1">
                  <a:solidFill>
                    <a:srgbClr val="62320F"/>
                  </a:solidFill>
                  <a:latin typeface="Garamond" panose="02020404030301010803" pitchFamily="18" charset="0"/>
                  <a:hlinkClick r:id="rId11"/>
                </a:rPr>
                <a:t>MachineLearningJournalClub</a:t>
              </a:r>
              <a:endParaRPr lang="en-CA" sz="2800" b="1" dirty="0">
                <a:solidFill>
                  <a:srgbClr val="62320F"/>
                </a:solidFill>
                <a:highlight>
                  <a:srgbClr val="FFFF00"/>
                </a:highlight>
                <a:latin typeface="Garamond" panose="02020404030301010803" pitchFamily="18" charset="0"/>
              </a:endParaRPr>
            </a:p>
          </p:txBody>
        </p:sp>
      </p:grpSp>
    </p:spTree>
    <p:extLst>
      <p:ext uri="{BB962C8B-B14F-4D97-AF65-F5344CB8AC3E}">
        <p14:creationId xmlns:p14="http://schemas.microsoft.com/office/powerpoint/2010/main" val="6520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dissolv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p:cNvSpPr/>
          <p:nvPr/>
        </p:nvSpPr>
        <p:spPr>
          <a:xfrm>
            <a:off x="0" y="-7873"/>
            <a:ext cx="12192000" cy="966159"/>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400" dirty="0">
              <a:latin typeface="Garamond" charset="0"/>
              <a:ea typeface="Garamond" charset="0"/>
              <a:cs typeface="Garamond" charset="0"/>
            </a:endParaRPr>
          </a:p>
        </p:txBody>
      </p:sp>
      <p:sp>
        <p:nvSpPr>
          <p:cNvPr id="9" name="CasellaDiTesto 8"/>
          <p:cNvSpPr txBox="1"/>
          <p:nvPr/>
        </p:nvSpPr>
        <p:spPr>
          <a:xfrm>
            <a:off x="197999" y="144001"/>
            <a:ext cx="11784451" cy="707886"/>
          </a:xfrm>
          <a:prstGeom prst="rect">
            <a:avLst/>
          </a:prstGeom>
          <a:noFill/>
        </p:spPr>
        <p:txBody>
          <a:bodyPr wrap="square" rtlCol="0">
            <a:spAutoFit/>
          </a:bodyPr>
          <a:lstStyle/>
          <a:p>
            <a:r>
              <a:rPr lang="it-IT" sz="4000" b="1" dirty="0" err="1">
                <a:solidFill>
                  <a:srgbClr val="62320F"/>
                </a:solidFill>
                <a:latin typeface="Garamond" charset="0"/>
              </a:rPr>
              <a:t>Appendix</a:t>
            </a:r>
            <a:r>
              <a:rPr lang="it-IT" sz="4000" b="1" dirty="0">
                <a:solidFill>
                  <a:srgbClr val="62320F"/>
                </a:solidFill>
                <a:latin typeface="Garamond" charset="0"/>
              </a:rPr>
              <a:t> – </a:t>
            </a:r>
            <a:r>
              <a:rPr lang="it-IT" sz="4000" b="1" dirty="0" err="1">
                <a:solidFill>
                  <a:srgbClr val="62320F"/>
                </a:solidFill>
                <a:latin typeface="Garamond" charset="0"/>
              </a:rPr>
              <a:t>Why</a:t>
            </a:r>
            <a:r>
              <a:rPr lang="it-IT" sz="4000" b="1" dirty="0">
                <a:solidFill>
                  <a:srgbClr val="62320F"/>
                </a:solidFill>
                <a:latin typeface="Garamond" charset="0"/>
              </a:rPr>
              <a:t> </a:t>
            </a:r>
            <a:r>
              <a:rPr lang="it-IT" sz="4000" b="1" dirty="0" err="1">
                <a:solidFill>
                  <a:srgbClr val="62320F"/>
                </a:solidFill>
                <a:latin typeface="Garamond" charset="0"/>
              </a:rPr>
              <a:t>Differential</a:t>
            </a:r>
            <a:r>
              <a:rPr lang="it-IT" sz="4000" b="1" dirty="0">
                <a:solidFill>
                  <a:srgbClr val="62320F"/>
                </a:solidFill>
                <a:latin typeface="Garamond" charset="0"/>
              </a:rPr>
              <a:t> </a:t>
            </a:r>
            <a:r>
              <a:rPr lang="it-IT" sz="4000" b="1" dirty="0" err="1">
                <a:solidFill>
                  <a:srgbClr val="62320F"/>
                </a:solidFill>
                <a:latin typeface="Garamond" charset="0"/>
              </a:rPr>
              <a:t>Equations</a:t>
            </a:r>
            <a:r>
              <a:rPr lang="it-IT" sz="4000" b="1" dirty="0">
                <a:solidFill>
                  <a:srgbClr val="62320F"/>
                </a:solidFill>
                <a:latin typeface="Garamond" charset="0"/>
              </a:rPr>
              <a:t> vs </a:t>
            </a:r>
            <a:r>
              <a:rPr lang="it-IT" sz="4000" b="1" dirty="0" err="1">
                <a:solidFill>
                  <a:srgbClr val="62320F"/>
                </a:solidFill>
                <a:latin typeface="Garamond" charset="0"/>
              </a:rPr>
              <a:t>Why</a:t>
            </a:r>
            <a:r>
              <a:rPr lang="it-IT" sz="4000" b="1" dirty="0">
                <a:solidFill>
                  <a:srgbClr val="62320F"/>
                </a:solidFill>
                <a:latin typeface="Garamond" charset="0"/>
              </a:rPr>
              <a:t> ML?</a:t>
            </a:r>
            <a:endParaRPr lang="it-IT" sz="1404" dirty="0"/>
          </a:p>
        </p:txBody>
      </p:sp>
      <p:grpSp>
        <p:nvGrpSpPr>
          <p:cNvPr id="56" name="Gruppo 55">
            <a:extLst>
              <a:ext uri="{FF2B5EF4-FFF2-40B4-BE49-F238E27FC236}">
                <a16:creationId xmlns:a16="http://schemas.microsoft.com/office/drawing/2014/main" id="{7A102296-4169-B245-BA05-C2C3DB8DA3E5}"/>
              </a:ext>
            </a:extLst>
          </p:cNvPr>
          <p:cNvGrpSpPr/>
          <p:nvPr/>
        </p:nvGrpSpPr>
        <p:grpSpPr>
          <a:xfrm>
            <a:off x="0" y="6457476"/>
            <a:ext cx="12192002" cy="430887"/>
            <a:chOff x="0" y="6457476"/>
            <a:chExt cx="12192002" cy="430887"/>
          </a:xfrm>
        </p:grpSpPr>
        <p:grpSp>
          <p:nvGrpSpPr>
            <p:cNvPr id="57" name="Gruppo 56">
              <a:extLst>
                <a:ext uri="{FF2B5EF4-FFF2-40B4-BE49-F238E27FC236}">
                  <a16:creationId xmlns:a16="http://schemas.microsoft.com/office/drawing/2014/main" id="{0B17DDEA-B954-BE45-9494-4057AA400E12}"/>
                </a:ext>
              </a:extLst>
            </p:cNvPr>
            <p:cNvGrpSpPr/>
            <p:nvPr/>
          </p:nvGrpSpPr>
          <p:grpSpPr>
            <a:xfrm>
              <a:off x="0" y="6457890"/>
              <a:ext cx="12192002" cy="411423"/>
              <a:chOff x="0" y="6457890"/>
              <a:chExt cx="12192002" cy="411423"/>
            </a:xfrm>
          </p:grpSpPr>
          <p:grpSp>
            <p:nvGrpSpPr>
              <p:cNvPr id="59" name="Gruppo 58">
                <a:extLst>
                  <a:ext uri="{FF2B5EF4-FFF2-40B4-BE49-F238E27FC236}">
                    <a16:creationId xmlns:a16="http://schemas.microsoft.com/office/drawing/2014/main" id="{A20EAEFB-8256-244F-9E34-609917D74262}"/>
                  </a:ext>
                </a:extLst>
              </p:cNvPr>
              <p:cNvGrpSpPr/>
              <p:nvPr/>
            </p:nvGrpSpPr>
            <p:grpSpPr>
              <a:xfrm>
                <a:off x="0" y="6457890"/>
                <a:ext cx="12192002" cy="411423"/>
                <a:chOff x="0" y="6457890"/>
                <a:chExt cx="12192002" cy="411423"/>
              </a:xfrm>
            </p:grpSpPr>
            <p:sp>
              <p:nvSpPr>
                <p:cNvPr id="61" name="Rettangolo 60">
                  <a:extLst>
                    <a:ext uri="{FF2B5EF4-FFF2-40B4-BE49-F238E27FC236}">
                      <a16:creationId xmlns:a16="http://schemas.microsoft.com/office/drawing/2014/main" id="{11D45ABC-885A-D141-B96D-11287471F40F}"/>
                    </a:ext>
                  </a:extLst>
                </p:cNvPr>
                <p:cNvSpPr/>
                <p:nvPr/>
              </p:nvSpPr>
              <p:spPr>
                <a:xfrm>
                  <a:off x="0" y="6457890"/>
                  <a:ext cx="4111922" cy="400110"/>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2" name="Rettangolo 61">
                  <a:extLst>
                    <a:ext uri="{FF2B5EF4-FFF2-40B4-BE49-F238E27FC236}">
                      <a16:creationId xmlns:a16="http://schemas.microsoft.com/office/drawing/2014/main" id="{20499C8B-200E-8E43-AAD8-B460E4D87FB0}"/>
                    </a:ext>
                  </a:extLst>
                </p:cNvPr>
                <p:cNvSpPr/>
                <p:nvPr/>
              </p:nvSpPr>
              <p:spPr>
                <a:xfrm>
                  <a:off x="8223846" y="6457893"/>
                  <a:ext cx="3968156" cy="400110"/>
                </a:xfrm>
                <a:prstGeom prst="rect">
                  <a:avLst/>
                </a:prstGeom>
                <a:solidFill>
                  <a:srgbClr val="F2A858"/>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3" name="Rettangolo 62">
                  <a:extLst>
                    <a:ext uri="{FF2B5EF4-FFF2-40B4-BE49-F238E27FC236}">
                      <a16:creationId xmlns:a16="http://schemas.microsoft.com/office/drawing/2014/main" id="{242B41C8-1A7F-6343-8FF0-FE5A601349A3}"/>
                    </a:ext>
                  </a:extLst>
                </p:cNvPr>
                <p:cNvSpPr/>
                <p:nvPr/>
              </p:nvSpPr>
              <p:spPr>
                <a:xfrm>
                  <a:off x="4111922" y="6465840"/>
                  <a:ext cx="4111923" cy="389075"/>
                </a:xfrm>
                <a:prstGeom prst="rect">
                  <a:avLst/>
                </a:prstGeom>
                <a:solidFill>
                  <a:srgbClr val="F0A644"/>
                </a:solidFill>
                <a:ln>
                  <a:solidFill>
                    <a:srgbClr val="623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4" dirty="0"/>
                </a:p>
              </p:txBody>
            </p:sp>
            <p:sp>
              <p:nvSpPr>
                <p:cNvPr id="64" name="CasellaDiTesto 63">
                  <a:extLst>
                    <a:ext uri="{FF2B5EF4-FFF2-40B4-BE49-F238E27FC236}">
                      <a16:creationId xmlns:a16="http://schemas.microsoft.com/office/drawing/2014/main" id="{AE502D49-CDE3-664D-BDF9-64C23D451E8E}"/>
                    </a:ext>
                  </a:extLst>
                </p:cNvPr>
                <p:cNvSpPr txBox="1"/>
                <p:nvPr/>
              </p:nvSpPr>
              <p:spPr>
                <a:xfrm>
                  <a:off x="8582402" y="6469203"/>
                  <a:ext cx="3260785" cy="400110"/>
                </a:xfrm>
                <a:prstGeom prst="rect">
                  <a:avLst/>
                </a:prstGeom>
                <a:noFill/>
              </p:spPr>
              <p:txBody>
                <a:bodyPr wrap="square" rtlCol="0">
                  <a:spAutoFit/>
                </a:bodyPr>
                <a:lstStyle/>
                <a:p>
                  <a:pPr algn="ctr"/>
                  <a:r>
                    <a:rPr lang="it-IT" sz="2000" b="1" dirty="0" err="1">
                      <a:solidFill>
                        <a:srgbClr val="62320F"/>
                      </a:solidFill>
                    </a:rPr>
                    <a:t>January</a:t>
                  </a:r>
                  <a:r>
                    <a:rPr lang="it-IT" sz="2000" b="1" dirty="0">
                      <a:solidFill>
                        <a:srgbClr val="62320F"/>
                      </a:solidFill>
                    </a:rPr>
                    <a:t> 12, 2021 </a:t>
                  </a:r>
                </a:p>
              </p:txBody>
            </p:sp>
          </p:grpSp>
          <p:sp>
            <p:nvSpPr>
              <p:cNvPr id="60" name="CasellaDiTesto 59">
                <a:extLst>
                  <a:ext uri="{FF2B5EF4-FFF2-40B4-BE49-F238E27FC236}">
                    <a16:creationId xmlns:a16="http://schemas.microsoft.com/office/drawing/2014/main" id="{CAA4A090-D3AE-BF43-ADAC-7178F8DB12F7}"/>
                  </a:ext>
                </a:extLst>
              </p:cNvPr>
              <p:cNvSpPr txBox="1"/>
              <p:nvPr/>
            </p:nvSpPr>
            <p:spPr>
              <a:xfrm>
                <a:off x="169536" y="6469203"/>
                <a:ext cx="3763108" cy="400110"/>
              </a:xfrm>
              <a:prstGeom prst="rect">
                <a:avLst/>
              </a:prstGeom>
              <a:noFill/>
            </p:spPr>
            <p:txBody>
              <a:bodyPr wrap="square" rtlCol="0">
                <a:spAutoFit/>
              </a:bodyPr>
              <a:lstStyle/>
              <a:p>
                <a:pPr algn="ctr"/>
                <a:r>
                  <a:rPr lang="it-IT" sz="2000" b="1" dirty="0">
                    <a:solidFill>
                      <a:srgbClr val="62320F"/>
                    </a:solidFill>
                  </a:rPr>
                  <a:t>M2L School</a:t>
                </a:r>
              </a:p>
            </p:txBody>
          </p:sp>
        </p:grpSp>
        <p:sp>
          <p:nvSpPr>
            <p:cNvPr id="58" name="CasellaDiTesto 57">
              <a:extLst>
                <a:ext uri="{FF2B5EF4-FFF2-40B4-BE49-F238E27FC236}">
                  <a16:creationId xmlns:a16="http://schemas.microsoft.com/office/drawing/2014/main" id="{388DF18C-C623-B54C-92F1-E0B6CD8E7983}"/>
                </a:ext>
              </a:extLst>
            </p:cNvPr>
            <p:cNvSpPr txBox="1"/>
            <p:nvPr/>
          </p:nvSpPr>
          <p:spPr>
            <a:xfrm>
              <a:off x="4179488" y="6457476"/>
              <a:ext cx="3968156" cy="430887"/>
            </a:xfrm>
            <a:prstGeom prst="rect">
              <a:avLst/>
            </a:prstGeom>
            <a:noFill/>
          </p:spPr>
          <p:txBody>
            <a:bodyPr wrap="square" rtlCol="0">
              <a:spAutoFit/>
            </a:bodyPr>
            <a:lstStyle/>
            <a:p>
              <a:pPr algn="ctr"/>
              <a:r>
                <a:rPr lang="it-IT" sz="2200" b="1" dirty="0" err="1">
                  <a:solidFill>
                    <a:srgbClr val="62320F"/>
                  </a:solidFill>
                  <a:latin typeface="Garamond" charset="0"/>
                  <a:ea typeface="Garamond" charset="0"/>
                  <a:cs typeface="Garamond" charset="0"/>
                </a:rPr>
                <a:t>simone.azeglio@edu.unito.it</a:t>
              </a:r>
              <a:endParaRPr lang="it-IT" sz="2200" b="1" dirty="0">
                <a:solidFill>
                  <a:srgbClr val="62320F"/>
                </a:solidFill>
                <a:latin typeface="Garamond" charset="0"/>
                <a:ea typeface="Garamond" charset="0"/>
                <a:cs typeface="Garamond" charset="0"/>
              </a:endParaRPr>
            </a:p>
          </p:txBody>
        </p:sp>
      </p:grpSp>
      <p:grpSp>
        <p:nvGrpSpPr>
          <p:cNvPr id="31" name="Gruppo 30">
            <a:extLst>
              <a:ext uri="{FF2B5EF4-FFF2-40B4-BE49-F238E27FC236}">
                <a16:creationId xmlns:a16="http://schemas.microsoft.com/office/drawing/2014/main" id="{EF72CE62-6F8F-5B47-A8C8-7A5F4488CB1A}"/>
              </a:ext>
            </a:extLst>
          </p:cNvPr>
          <p:cNvGrpSpPr/>
          <p:nvPr/>
        </p:nvGrpSpPr>
        <p:grpSpPr>
          <a:xfrm>
            <a:off x="169536" y="1011007"/>
            <a:ext cx="10521170" cy="856717"/>
            <a:chOff x="169536" y="1011007"/>
            <a:chExt cx="10521170" cy="856717"/>
          </a:xfrm>
        </p:grpSpPr>
        <p:grpSp>
          <p:nvGrpSpPr>
            <p:cNvPr id="10" name="Gruppo 9">
              <a:extLst>
                <a:ext uri="{FF2B5EF4-FFF2-40B4-BE49-F238E27FC236}">
                  <a16:creationId xmlns:a16="http://schemas.microsoft.com/office/drawing/2014/main" id="{8A5E59EE-6A9F-5A4E-8C75-097B3ECC35EE}"/>
                </a:ext>
              </a:extLst>
            </p:cNvPr>
            <p:cNvGrpSpPr/>
            <p:nvPr/>
          </p:nvGrpSpPr>
          <p:grpSpPr>
            <a:xfrm>
              <a:off x="169536" y="1011007"/>
              <a:ext cx="10521170" cy="856717"/>
              <a:chOff x="169536" y="1077109"/>
              <a:chExt cx="10521170" cy="856717"/>
            </a:xfrm>
          </p:grpSpPr>
          <p:sp>
            <p:nvSpPr>
              <p:cNvPr id="14" name="Rettangolo 13">
                <a:extLst>
                  <a:ext uri="{FF2B5EF4-FFF2-40B4-BE49-F238E27FC236}">
                    <a16:creationId xmlns:a16="http://schemas.microsoft.com/office/drawing/2014/main" id="{47597491-3AE4-784D-BEA4-77560AE6D4BD}"/>
                  </a:ext>
                </a:extLst>
              </p:cNvPr>
              <p:cNvSpPr/>
              <p:nvPr/>
            </p:nvSpPr>
            <p:spPr>
              <a:xfrm>
                <a:off x="169536" y="1077109"/>
                <a:ext cx="4336700" cy="430887"/>
              </a:xfrm>
              <a:prstGeom prst="rect">
                <a:avLst/>
              </a:prstGeom>
            </p:spPr>
            <p:txBody>
              <a:bodyPr wrap="none">
                <a:spAutoFit/>
              </a:bodyPr>
              <a:lstStyle/>
              <a:p>
                <a:pPr marL="342900" indent="-342900">
                  <a:buFont typeface="Wingdings" pitchFamily="2" charset="2"/>
                  <a:buChar char="q"/>
                </a:pPr>
                <a:r>
                  <a:rPr lang="en-CA" sz="2200" b="1" dirty="0">
                    <a:latin typeface="Garamond" panose="02020404030301010803" pitchFamily="18" charset="0"/>
                  </a:rPr>
                  <a:t>Differential equations are great </a:t>
                </a:r>
                <a:endParaRPr lang="en-CA" sz="2200" dirty="0">
                  <a:latin typeface="Garamond" panose="02020404030301010803" pitchFamily="18" charset="0"/>
                </a:endParaRPr>
              </a:p>
            </p:txBody>
          </p:sp>
          <p:grpSp>
            <p:nvGrpSpPr>
              <p:cNvPr id="7" name="Gruppo 6">
                <a:extLst>
                  <a:ext uri="{FF2B5EF4-FFF2-40B4-BE49-F238E27FC236}">
                    <a16:creationId xmlns:a16="http://schemas.microsoft.com/office/drawing/2014/main" id="{83D7D778-1DC2-8A41-B8A1-87794F0A2E12}"/>
                  </a:ext>
                </a:extLst>
              </p:cNvPr>
              <p:cNvGrpSpPr/>
              <p:nvPr/>
            </p:nvGrpSpPr>
            <p:grpSpPr>
              <a:xfrm>
                <a:off x="481387" y="1502939"/>
                <a:ext cx="10209319" cy="430887"/>
                <a:chOff x="481387" y="1502939"/>
                <a:chExt cx="10209319" cy="430887"/>
              </a:xfrm>
            </p:grpSpPr>
            <p:sp>
              <p:nvSpPr>
                <p:cNvPr id="4" name="CasellaDiTesto 3">
                  <a:extLst>
                    <a:ext uri="{FF2B5EF4-FFF2-40B4-BE49-F238E27FC236}">
                      <a16:creationId xmlns:a16="http://schemas.microsoft.com/office/drawing/2014/main" id="{5E4B6168-9B1D-C94B-8721-E8650CB24AA7}"/>
                    </a:ext>
                  </a:extLst>
                </p:cNvPr>
                <p:cNvSpPr txBox="1"/>
                <p:nvPr/>
              </p:nvSpPr>
              <p:spPr>
                <a:xfrm>
                  <a:off x="481387" y="1502939"/>
                  <a:ext cx="3622082" cy="430887"/>
                </a:xfrm>
                <a:prstGeom prst="rect">
                  <a:avLst/>
                </a:prstGeom>
                <a:noFill/>
              </p:spPr>
              <p:txBody>
                <a:bodyPr wrap="none" rtlCol="0">
                  <a:spAutoFit/>
                </a:bodyPr>
                <a:lstStyle/>
                <a:p>
                  <a:r>
                    <a:rPr lang="en-CA" sz="2200" dirty="0">
                      <a:latin typeface="Garamond" panose="02020404030301010803" pitchFamily="18" charset="0"/>
                    </a:rPr>
                    <a:t>They understand the structure</a:t>
                  </a:r>
                </a:p>
              </p:txBody>
            </p:sp>
            <p:sp>
              <p:nvSpPr>
                <p:cNvPr id="5" name="CasellaDiTesto 4">
                  <a:extLst>
                    <a:ext uri="{FF2B5EF4-FFF2-40B4-BE49-F238E27FC236}">
                      <a16:creationId xmlns:a16="http://schemas.microsoft.com/office/drawing/2014/main" id="{81F0195F-639D-1C4F-9364-B16B536E9145}"/>
                    </a:ext>
                  </a:extLst>
                </p:cNvPr>
                <p:cNvSpPr txBox="1"/>
                <p:nvPr/>
              </p:nvSpPr>
              <p:spPr>
                <a:xfrm>
                  <a:off x="4179488" y="1502939"/>
                  <a:ext cx="3855903" cy="430887"/>
                </a:xfrm>
                <a:prstGeom prst="rect">
                  <a:avLst/>
                </a:prstGeom>
                <a:noFill/>
              </p:spPr>
              <p:txBody>
                <a:bodyPr wrap="square" rtlCol="0">
                  <a:spAutoFit/>
                </a:bodyPr>
                <a:lstStyle/>
                <a:p>
                  <a:r>
                    <a:rPr lang="en-CA" sz="2200" dirty="0">
                      <a:latin typeface="Garamond" panose="02020404030301010803" pitchFamily="18" charset="0"/>
                    </a:rPr>
                    <a:t>They extrapolate far beyond data</a:t>
                  </a:r>
                  <a:endParaRPr lang="en-CA" sz="2200" dirty="0"/>
                </a:p>
              </p:txBody>
            </p:sp>
            <p:sp>
              <p:nvSpPr>
                <p:cNvPr id="6" name="Rettangolo 5">
                  <a:extLst>
                    <a:ext uri="{FF2B5EF4-FFF2-40B4-BE49-F238E27FC236}">
                      <a16:creationId xmlns:a16="http://schemas.microsoft.com/office/drawing/2014/main" id="{F49C5E78-2B1F-3E42-A7FE-0FC1FA4EC540}"/>
                    </a:ext>
                  </a:extLst>
                </p:cNvPr>
                <p:cNvSpPr/>
                <p:nvPr/>
              </p:nvSpPr>
              <p:spPr>
                <a:xfrm>
                  <a:off x="8111410" y="1502939"/>
                  <a:ext cx="2579296" cy="430887"/>
                </a:xfrm>
                <a:prstGeom prst="rect">
                  <a:avLst/>
                </a:prstGeom>
              </p:spPr>
              <p:txBody>
                <a:bodyPr wrap="none">
                  <a:spAutoFit/>
                </a:bodyPr>
                <a:lstStyle/>
                <a:p>
                  <a:r>
                    <a:rPr lang="en-CA" sz="2200" dirty="0">
                      <a:latin typeface="Garamond" panose="02020404030301010803" pitchFamily="18" charset="0"/>
                    </a:rPr>
                    <a:t>They</a:t>
                  </a:r>
                  <a:r>
                    <a:rPr lang="en-CA" dirty="0">
                      <a:latin typeface="Garamond" panose="02020404030301010803" pitchFamily="18" charset="0"/>
                    </a:rPr>
                    <a:t> </a:t>
                  </a:r>
                  <a:r>
                    <a:rPr lang="en-CA" sz="2200" dirty="0">
                      <a:latin typeface="Garamond" panose="02020404030301010803" pitchFamily="18" charset="0"/>
                    </a:rPr>
                    <a:t>are interpretable</a:t>
                  </a:r>
                  <a:endParaRPr lang="en-CA" sz="2200" dirty="0"/>
                </a:p>
              </p:txBody>
            </p:sp>
          </p:grpSp>
        </p:grpSp>
        <p:sp>
          <p:nvSpPr>
            <p:cNvPr id="11" name="Ovale 10">
              <a:extLst>
                <a:ext uri="{FF2B5EF4-FFF2-40B4-BE49-F238E27FC236}">
                  <a16:creationId xmlns:a16="http://schemas.microsoft.com/office/drawing/2014/main" id="{D9332374-9EF7-BB40-874A-0EB4D0FF43F5}"/>
                </a:ext>
              </a:extLst>
            </p:cNvPr>
            <p:cNvSpPr/>
            <p:nvPr/>
          </p:nvSpPr>
          <p:spPr>
            <a:xfrm>
              <a:off x="413406" y="1618927"/>
              <a:ext cx="67981" cy="88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e 26">
              <a:extLst>
                <a:ext uri="{FF2B5EF4-FFF2-40B4-BE49-F238E27FC236}">
                  <a16:creationId xmlns:a16="http://schemas.microsoft.com/office/drawing/2014/main" id="{E8F0DC0E-4CDC-8A43-A5E6-3045799FEA3C}"/>
                </a:ext>
              </a:extLst>
            </p:cNvPr>
            <p:cNvSpPr/>
            <p:nvPr/>
          </p:nvSpPr>
          <p:spPr>
            <a:xfrm>
              <a:off x="4113245" y="1617089"/>
              <a:ext cx="67981" cy="88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e 27">
              <a:extLst>
                <a:ext uri="{FF2B5EF4-FFF2-40B4-BE49-F238E27FC236}">
                  <a16:creationId xmlns:a16="http://schemas.microsoft.com/office/drawing/2014/main" id="{682FC260-2CF6-8F46-B392-21CAF46CA2A7}"/>
                </a:ext>
              </a:extLst>
            </p:cNvPr>
            <p:cNvSpPr/>
            <p:nvPr/>
          </p:nvSpPr>
          <p:spPr>
            <a:xfrm>
              <a:off x="8044440" y="1615251"/>
              <a:ext cx="67981" cy="88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2" name="Gruppo 21">
            <a:extLst>
              <a:ext uri="{FF2B5EF4-FFF2-40B4-BE49-F238E27FC236}">
                <a16:creationId xmlns:a16="http://schemas.microsoft.com/office/drawing/2014/main" id="{218803E6-E760-E44C-89B8-9A7D01950590}"/>
              </a:ext>
            </a:extLst>
          </p:cNvPr>
          <p:cNvGrpSpPr/>
          <p:nvPr/>
        </p:nvGrpSpPr>
        <p:grpSpPr>
          <a:xfrm>
            <a:off x="197999" y="1912552"/>
            <a:ext cx="11881661" cy="875613"/>
            <a:chOff x="197999" y="1912552"/>
            <a:chExt cx="11881661" cy="875613"/>
          </a:xfrm>
        </p:grpSpPr>
        <p:sp>
          <p:nvSpPr>
            <p:cNvPr id="18" name="Rettangolo 17">
              <a:extLst>
                <a:ext uri="{FF2B5EF4-FFF2-40B4-BE49-F238E27FC236}">
                  <a16:creationId xmlns:a16="http://schemas.microsoft.com/office/drawing/2014/main" id="{008B7C40-F74E-0044-98B0-D696FE5A1AB2}"/>
                </a:ext>
              </a:extLst>
            </p:cNvPr>
            <p:cNvSpPr/>
            <p:nvPr/>
          </p:nvSpPr>
          <p:spPr>
            <a:xfrm>
              <a:off x="197999" y="1912552"/>
              <a:ext cx="4601901" cy="430887"/>
            </a:xfrm>
            <a:prstGeom prst="rect">
              <a:avLst/>
            </a:prstGeom>
          </p:spPr>
          <p:txBody>
            <a:bodyPr wrap="none">
              <a:spAutoFit/>
            </a:bodyPr>
            <a:lstStyle/>
            <a:p>
              <a:pPr marL="342900" indent="-342900">
                <a:buFont typeface="Wingdings" pitchFamily="2" charset="2"/>
                <a:buChar char="q"/>
              </a:pPr>
              <a:r>
                <a:rPr lang="en-CA" sz="2200" b="1" dirty="0">
                  <a:latin typeface="Garamond" panose="02020404030301010803" pitchFamily="18" charset="0"/>
                </a:rPr>
                <a:t>Differential equations are limiting</a:t>
              </a:r>
              <a:endParaRPr lang="en-CA" sz="2200" dirty="0">
                <a:latin typeface="Garamond" panose="02020404030301010803" pitchFamily="18" charset="0"/>
              </a:endParaRPr>
            </a:p>
          </p:txBody>
        </p:sp>
        <p:grpSp>
          <p:nvGrpSpPr>
            <p:cNvPr id="12" name="Gruppo 11">
              <a:extLst>
                <a:ext uri="{FF2B5EF4-FFF2-40B4-BE49-F238E27FC236}">
                  <a16:creationId xmlns:a16="http://schemas.microsoft.com/office/drawing/2014/main" id="{6AD0E40F-BF70-FB42-B58B-3B5D9CFB0432}"/>
                </a:ext>
              </a:extLst>
            </p:cNvPr>
            <p:cNvGrpSpPr/>
            <p:nvPr/>
          </p:nvGrpSpPr>
          <p:grpSpPr>
            <a:xfrm>
              <a:off x="433602" y="2357278"/>
              <a:ext cx="4978494" cy="430887"/>
              <a:chOff x="433602" y="2588635"/>
              <a:chExt cx="4978494" cy="430887"/>
            </a:xfrm>
          </p:grpSpPr>
          <p:sp>
            <p:nvSpPr>
              <p:cNvPr id="24" name="CasellaDiTesto 23">
                <a:extLst>
                  <a:ext uri="{FF2B5EF4-FFF2-40B4-BE49-F238E27FC236}">
                    <a16:creationId xmlns:a16="http://schemas.microsoft.com/office/drawing/2014/main" id="{81F84D72-DCF9-5144-8EE1-7928291713AC}"/>
                  </a:ext>
                </a:extLst>
              </p:cNvPr>
              <p:cNvSpPr txBox="1"/>
              <p:nvPr/>
            </p:nvSpPr>
            <p:spPr>
              <a:xfrm>
                <a:off x="481387" y="2588635"/>
                <a:ext cx="4930709" cy="430887"/>
              </a:xfrm>
              <a:prstGeom prst="rect">
                <a:avLst/>
              </a:prstGeom>
              <a:noFill/>
            </p:spPr>
            <p:txBody>
              <a:bodyPr wrap="none" rtlCol="0">
                <a:spAutoFit/>
              </a:bodyPr>
              <a:lstStyle/>
              <a:p>
                <a:r>
                  <a:rPr lang="en-CA" sz="2200" dirty="0">
                    <a:latin typeface="Garamond" panose="02020404030301010803" pitchFamily="18" charset="0"/>
                  </a:rPr>
                  <a:t>They require that you know the mechanism</a:t>
                </a:r>
              </a:p>
            </p:txBody>
          </p:sp>
          <p:sp>
            <p:nvSpPr>
              <p:cNvPr id="29" name="Ovale 28">
                <a:extLst>
                  <a:ext uri="{FF2B5EF4-FFF2-40B4-BE49-F238E27FC236}">
                    <a16:creationId xmlns:a16="http://schemas.microsoft.com/office/drawing/2014/main" id="{A8AB87EE-8E0C-7A47-B6A7-A19D6215DC5A}"/>
                  </a:ext>
                </a:extLst>
              </p:cNvPr>
              <p:cNvSpPr/>
              <p:nvPr/>
            </p:nvSpPr>
            <p:spPr>
              <a:xfrm>
                <a:off x="433602" y="2773862"/>
                <a:ext cx="67981" cy="88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uppo 16">
              <a:extLst>
                <a:ext uri="{FF2B5EF4-FFF2-40B4-BE49-F238E27FC236}">
                  <a16:creationId xmlns:a16="http://schemas.microsoft.com/office/drawing/2014/main" id="{307414CF-95FE-8445-8E83-C0345D98CCDB}"/>
                </a:ext>
              </a:extLst>
            </p:cNvPr>
            <p:cNvGrpSpPr/>
            <p:nvPr/>
          </p:nvGrpSpPr>
          <p:grpSpPr>
            <a:xfrm>
              <a:off x="5534422" y="2351934"/>
              <a:ext cx="6545238" cy="430887"/>
              <a:chOff x="5534422" y="2583291"/>
              <a:chExt cx="6545238" cy="430887"/>
            </a:xfrm>
          </p:grpSpPr>
          <p:sp>
            <p:nvSpPr>
              <p:cNvPr id="25" name="CasellaDiTesto 24">
                <a:extLst>
                  <a:ext uri="{FF2B5EF4-FFF2-40B4-BE49-F238E27FC236}">
                    <a16:creationId xmlns:a16="http://schemas.microsoft.com/office/drawing/2014/main" id="{D891AB51-D7B5-A940-A881-055FCC117F49}"/>
                  </a:ext>
                </a:extLst>
              </p:cNvPr>
              <p:cNvSpPr txBox="1"/>
              <p:nvPr/>
            </p:nvSpPr>
            <p:spPr>
              <a:xfrm>
                <a:off x="5603785" y="2583291"/>
                <a:ext cx="6475875" cy="430887"/>
              </a:xfrm>
              <a:prstGeom prst="rect">
                <a:avLst/>
              </a:prstGeom>
              <a:noFill/>
            </p:spPr>
            <p:txBody>
              <a:bodyPr wrap="none" rtlCol="0">
                <a:spAutoFit/>
              </a:bodyPr>
              <a:lstStyle/>
              <a:p>
                <a:r>
                  <a:rPr lang="en-CA" sz="2200" dirty="0">
                    <a:latin typeface="Garamond" panose="02020404030301010803" pitchFamily="18" charset="0"/>
                  </a:rPr>
                  <a:t>ML models can give a predictive model directly from data</a:t>
                </a:r>
              </a:p>
            </p:txBody>
          </p:sp>
          <p:sp>
            <p:nvSpPr>
              <p:cNvPr id="30" name="Ovale 29">
                <a:extLst>
                  <a:ext uri="{FF2B5EF4-FFF2-40B4-BE49-F238E27FC236}">
                    <a16:creationId xmlns:a16="http://schemas.microsoft.com/office/drawing/2014/main" id="{D7D09DCB-F463-DD40-9651-F44D6298D153}"/>
                  </a:ext>
                </a:extLst>
              </p:cNvPr>
              <p:cNvSpPr/>
              <p:nvPr/>
            </p:nvSpPr>
            <p:spPr>
              <a:xfrm>
                <a:off x="5534422" y="2762849"/>
                <a:ext cx="67981" cy="88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3" name="Gruppo 22">
            <a:extLst>
              <a:ext uri="{FF2B5EF4-FFF2-40B4-BE49-F238E27FC236}">
                <a16:creationId xmlns:a16="http://schemas.microsoft.com/office/drawing/2014/main" id="{1BE99776-17E7-1A41-9A23-57CA6C289F5F}"/>
              </a:ext>
            </a:extLst>
          </p:cNvPr>
          <p:cNvGrpSpPr/>
          <p:nvPr/>
        </p:nvGrpSpPr>
        <p:grpSpPr>
          <a:xfrm>
            <a:off x="197998" y="3108992"/>
            <a:ext cx="9030273" cy="843221"/>
            <a:chOff x="197998" y="3108992"/>
            <a:chExt cx="9030273" cy="843221"/>
          </a:xfrm>
        </p:grpSpPr>
        <p:sp>
          <p:nvSpPr>
            <p:cNvPr id="35" name="Rettangolo 34">
              <a:extLst>
                <a:ext uri="{FF2B5EF4-FFF2-40B4-BE49-F238E27FC236}">
                  <a16:creationId xmlns:a16="http://schemas.microsoft.com/office/drawing/2014/main" id="{19723618-4007-F241-92FF-08CA607B3BC2}"/>
                </a:ext>
              </a:extLst>
            </p:cNvPr>
            <p:cNvSpPr/>
            <p:nvPr/>
          </p:nvSpPr>
          <p:spPr>
            <a:xfrm>
              <a:off x="197998" y="3108992"/>
              <a:ext cx="4715009" cy="430887"/>
            </a:xfrm>
            <a:prstGeom prst="rect">
              <a:avLst/>
            </a:prstGeom>
          </p:spPr>
          <p:txBody>
            <a:bodyPr wrap="none">
              <a:spAutoFit/>
            </a:bodyPr>
            <a:lstStyle/>
            <a:p>
              <a:pPr marL="342900" indent="-342900">
                <a:buFont typeface="Wingdings" pitchFamily="2" charset="2"/>
                <a:buChar char="Ø"/>
              </a:pPr>
              <a:r>
                <a:rPr lang="en-CA" sz="2200" b="1" dirty="0">
                  <a:latin typeface="Garamond" panose="02020404030301010803" pitchFamily="18" charset="0"/>
                </a:rPr>
                <a:t>Universal Approximation Theorem</a:t>
              </a:r>
              <a:endParaRPr lang="en-CA" sz="2200" dirty="0">
                <a:latin typeface="Garamond" panose="02020404030301010803" pitchFamily="18" charset="0"/>
              </a:endParaRPr>
            </a:p>
          </p:txBody>
        </p:sp>
        <p:grpSp>
          <p:nvGrpSpPr>
            <p:cNvPr id="36" name="Gruppo 35">
              <a:extLst>
                <a:ext uri="{FF2B5EF4-FFF2-40B4-BE49-F238E27FC236}">
                  <a16:creationId xmlns:a16="http://schemas.microsoft.com/office/drawing/2014/main" id="{220D60BC-4324-DA4A-B20D-1A46BC2899F6}"/>
                </a:ext>
              </a:extLst>
            </p:cNvPr>
            <p:cNvGrpSpPr/>
            <p:nvPr/>
          </p:nvGrpSpPr>
          <p:grpSpPr>
            <a:xfrm>
              <a:off x="413406" y="3521326"/>
              <a:ext cx="8814865" cy="430887"/>
              <a:chOff x="433602" y="2588635"/>
              <a:chExt cx="8814865" cy="430887"/>
            </a:xfrm>
          </p:grpSpPr>
          <p:sp>
            <p:nvSpPr>
              <p:cNvPr id="37" name="CasellaDiTesto 36">
                <a:extLst>
                  <a:ext uri="{FF2B5EF4-FFF2-40B4-BE49-F238E27FC236}">
                    <a16:creationId xmlns:a16="http://schemas.microsoft.com/office/drawing/2014/main" id="{41D60752-4C7F-FA4B-81F9-3078052439A5}"/>
                  </a:ext>
                </a:extLst>
              </p:cNvPr>
              <p:cNvSpPr txBox="1"/>
              <p:nvPr/>
            </p:nvSpPr>
            <p:spPr>
              <a:xfrm>
                <a:off x="481387" y="2588635"/>
                <a:ext cx="8767080" cy="430887"/>
              </a:xfrm>
              <a:prstGeom prst="rect">
                <a:avLst/>
              </a:prstGeom>
              <a:noFill/>
            </p:spPr>
            <p:txBody>
              <a:bodyPr wrap="none" rtlCol="0">
                <a:spAutoFit/>
              </a:bodyPr>
              <a:lstStyle/>
              <a:p>
                <a:r>
                  <a:rPr lang="en-CA" sz="2200" dirty="0">
                    <a:latin typeface="Garamond" panose="02020404030301010803" pitchFamily="18" charset="0"/>
                  </a:rPr>
                  <a:t>Neural Networks are fancy Taylor Series: good for computing, bad for analysis</a:t>
                </a:r>
              </a:p>
            </p:txBody>
          </p:sp>
          <p:sp>
            <p:nvSpPr>
              <p:cNvPr id="38" name="Ovale 37">
                <a:extLst>
                  <a:ext uri="{FF2B5EF4-FFF2-40B4-BE49-F238E27FC236}">
                    <a16:creationId xmlns:a16="http://schemas.microsoft.com/office/drawing/2014/main" id="{C496B506-F622-1443-8437-9A7DF9D3B006}"/>
                  </a:ext>
                </a:extLst>
              </p:cNvPr>
              <p:cNvSpPr/>
              <p:nvPr/>
            </p:nvSpPr>
            <p:spPr>
              <a:xfrm>
                <a:off x="433602" y="2773862"/>
                <a:ext cx="67981" cy="88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6" name="Gruppo 25">
            <a:extLst>
              <a:ext uri="{FF2B5EF4-FFF2-40B4-BE49-F238E27FC236}">
                <a16:creationId xmlns:a16="http://schemas.microsoft.com/office/drawing/2014/main" id="{0F129E8F-3E3A-B542-BEAA-749AE148CBA9}"/>
              </a:ext>
            </a:extLst>
          </p:cNvPr>
          <p:cNvGrpSpPr/>
          <p:nvPr/>
        </p:nvGrpSpPr>
        <p:grpSpPr>
          <a:xfrm>
            <a:off x="197997" y="4057596"/>
            <a:ext cx="7593104" cy="856717"/>
            <a:chOff x="197997" y="4057596"/>
            <a:chExt cx="7593104" cy="856717"/>
          </a:xfrm>
        </p:grpSpPr>
        <p:sp>
          <p:nvSpPr>
            <p:cNvPr id="39" name="Rettangolo 38">
              <a:extLst>
                <a:ext uri="{FF2B5EF4-FFF2-40B4-BE49-F238E27FC236}">
                  <a16:creationId xmlns:a16="http://schemas.microsoft.com/office/drawing/2014/main" id="{64E1CECE-06F8-D54D-97B0-59A220FE4639}"/>
                </a:ext>
              </a:extLst>
            </p:cNvPr>
            <p:cNvSpPr/>
            <p:nvPr/>
          </p:nvSpPr>
          <p:spPr>
            <a:xfrm>
              <a:off x="197997" y="4057596"/>
              <a:ext cx="7593104" cy="430887"/>
            </a:xfrm>
            <a:prstGeom prst="rect">
              <a:avLst/>
            </a:prstGeom>
          </p:spPr>
          <p:txBody>
            <a:bodyPr wrap="none">
              <a:spAutoFit/>
            </a:bodyPr>
            <a:lstStyle/>
            <a:p>
              <a:pPr marL="342900" indent="-342900">
                <a:buFont typeface="Wingdings" pitchFamily="2" charset="2"/>
                <a:buChar char="Ø"/>
              </a:pPr>
              <a:r>
                <a:rPr lang="en-CA" sz="2200" b="1" dirty="0">
                  <a:latin typeface="Garamond" panose="02020404030301010803" pitchFamily="18" charset="0"/>
                </a:rPr>
                <a:t>Neural Networks overcome the “Curse of Dimensionality”</a:t>
              </a:r>
              <a:endParaRPr lang="en-CA" sz="2200" dirty="0">
                <a:latin typeface="Garamond" panose="02020404030301010803" pitchFamily="18" charset="0"/>
              </a:endParaRPr>
            </a:p>
          </p:txBody>
        </p:sp>
        <p:grpSp>
          <p:nvGrpSpPr>
            <p:cNvPr id="40" name="Gruppo 39">
              <a:extLst>
                <a:ext uri="{FF2B5EF4-FFF2-40B4-BE49-F238E27FC236}">
                  <a16:creationId xmlns:a16="http://schemas.microsoft.com/office/drawing/2014/main" id="{555BB895-6E83-1F45-923D-ACE41D5A1D36}"/>
                </a:ext>
              </a:extLst>
            </p:cNvPr>
            <p:cNvGrpSpPr/>
            <p:nvPr/>
          </p:nvGrpSpPr>
          <p:grpSpPr>
            <a:xfrm>
              <a:off x="447396" y="4483426"/>
              <a:ext cx="4052343" cy="430887"/>
              <a:chOff x="433602" y="2588635"/>
              <a:chExt cx="4052343" cy="430887"/>
            </a:xfrm>
          </p:grpSpPr>
          <p:sp>
            <p:nvSpPr>
              <p:cNvPr id="41" name="CasellaDiTesto 40">
                <a:extLst>
                  <a:ext uri="{FF2B5EF4-FFF2-40B4-BE49-F238E27FC236}">
                    <a16:creationId xmlns:a16="http://schemas.microsoft.com/office/drawing/2014/main" id="{FED5446A-8C7B-CB4F-AC8C-8A8CC19C082A}"/>
                  </a:ext>
                </a:extLst>
              </p:cNvPr>
              <p:cNvSpPr txBox="1"/>
              <p:nvPr/>
            </p:nvSpPr>
            <p:spPr>
              <a:xfrm>
                <a:off x="481387" y="2588635"/>
                <a:ext cx="4004558" cy="430887"/>
              </a:xfrm>
              <a:prstGeom prst="rect">
                <a:avLst/>
              </a:prstGeom>
              <a:noFill/>
            </p:spPr>
            <p:txBody>
              <a:bodyPr wrap="none" rtlCol="0">
                <a:spAutoFit/>
              </a:bodyPr>
              <a:lstStyle/>
              <a:p>
                <a:r>
                  <a:rPr lang="en-CA" sz="2200" dirty="0">
                    <a:latin typeface="Garamond" panose="02020404030301010803" pitchFamily="18" charset="0"/>
                  </a:rPr>
                  <a:t>They work well in high dimensions</a:t>
                </a:r>
              </a:p>
            </p:txBody>
          </p:sp>
          <p:sp>
            <p:nvSpPr>
              <p:cNvPr id="42" name="Ovale 41">
                <a:extLst>
                  <a:ext uri="{FF2B5EF4-FFF2-40B4-BE49-F238E27FC236}">
                    <a16:creationId xmlns:a16="http://schemas.microsoft.com/office/drawing/2014/main" id="{1C9A410F-0927-CC43-A94B-512293CAC1EC}"/>
                  </a:ext>
                </a:extLst>
              </p:cNvPr>
              <p:cNvSpPr/>
              <p:nvPr/>
            </p:nvSpPr>
            <p:spPr>
              <a:xfrm>
                <a:off x="433602" y="2773862"/>
                <a:ext cx="67981" cy="88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43" name="Rettangolo 42">
            <a:extLst>
              <a:ext uri="{FF2B5EF4-FFF2-40B4-BE49-F238E27FC236}">
                <a16:creationId xmlns:a16="http://schemas.microsoft.com/office/drawing/2014/main" id="{6E9C642D-32DA-BC43-A2CF-BBD02B68A247}"/>
              </a:ext>
            </a:extLst>
          </p:cNvPr>
          <p:cNvSpPr/>
          <p:nvPr/>
        </p:nvSpPr>
        <p:spPr>
          <a:xfrm>
            <a:off x="191075" y="5003086"/>
            <a:ext cx="5553828" cy="430887"/>
          </a:xfrm>
          <a:prstGeom prst="rect">
            <a:avLst/>
          </a:prstGeom>
        </p:spPr>
        <p:txBody>
          <a:bodyPr wrap="none">
            <a:spAutoFit/>
          </a:bodyPr>
          <a:lstStyle/>
          <a:p>
            <a:pPr marL="342900" indent="-342900">
              <a:buFont typeface="Wingdings" pitchFamily="2" charset="2"/>
              <a:buChar char="Ø"/>
            </a:pPr>
            <a:r>
              <a:rPr lang="en-CA" sz="2200" b="1" dirty="0">
                <a:latin typeface="Garamond" panose="02020404030301010803" pitchFamily="18" charset="0"/>
              </a:rPr>
              <a:t>Pros of NN: </a:t>
            </a:r>
            <a:r>
              <a:rPr lang="en-CA" sz="2200" dirty="0">
                <a:latin typeface="Garamond" panose="02020404030301010803" pitchFamily="18" charset="0"/>
              </a:rPr>
              <a:t>They can approximate anything</a:t>
            </a:r>
          </a:p>
        </p:txBody>
      </p:sp>
      <p:grpSp>
        <p:nvGrpSpPr>
          <p:cNvPr id="21" name="Gruppo 20">
            <a:extLst>
              <a:ext uri="{FF2B5EF4-FFF2-40B4-BE49-F238E27FC236}">
                <a16:creationId xmlns:a16="http://schemas.microsoft.com/office/drawing/2014/main" id="{82E45DEA-A72A-3141-8070-F09DBF0E9E7F}"/>
              </a:ext>
            </a:extLst>
          </p:cNvPr>
          <p:cNvGrpSpPr/>
          <p:nvPr/>
        </p:nvGrpSpPr>
        <p:grpSpPr>
          <a:xfrm>
            <a:off x="197997" y="4685374"/>
            <a:ext cx="9440995" cy="1592041"/>
            <a:chOff x="197997" y="4685374"/>
            <a:chExt cx="9440995" cy="1592041"/>
          </a:xfrm>
        </p:grpSpPr>
        <p:sp>
          <p:nvSpPr>
            <p:cNvPr id="44" name="Rettangolo 43">
              <a:extLst>
                <a:ext uri="{FF2B5EF4-FFF2-40B4-BE49-F238E27FC236}">
                  <a16:creationId xmlns:a16="http://schemas.microsoft.com/office/drawing/2014/main" id="{E1625B97-FA58-3545-A99C-45E4995D8370}"/>
                </a:ext>
              </a:extLst>
            </p:cNvPr>
            <p:cNvSpPr/>
            <p:nvPr/>
          </p:nvSpPr>
          <p:spPr>
            <a:xfrm>
              <a:off x="197997" y="5508845"/>
              <a:ext cx="5688930" cy="430887"/>
            </a:xfrm>
            <a:prstGeom prst="rect">
              <a:avLst/>
            </a:prstGeom>
          </p:spPr>
          <p:txBody>
            <a:bodyPr wrap="none">
              <a:spAutoFit/>
            </a:bodyPr>
            <a:lstStyle/>
            <a:p>
              <a:pPr marL="342900" indent="-342900">
                <a:buFont typeface="Wingdings" pitchFamily="2" charset="2"/>
                <a:buChar char="Ø"/>
              </a:pPr>
              <a:r>
                <a:rPr lang="en-CA" sz="2200" b="1" dirty="0">
                  <a:latin typeface="Garamond" panose="02020404030301010803" pitchFamily="18" charset="0"/>
                </a:rPr>
                <a:t>Cons of NN: </a:t>
              </a:r>
              <a:r>
                <a:rPr lang="en-CA" sz="2200" dirty="0">
                  <a:latin typeface="Garamond" panose="02020404030301010803" pitchFamily="18" charset="0"/>
                </a:rPr>
                <a:t>They can approximate anything!</a:t>
              </a:r>
            </a:p>
          </p:txBody>
        </p:sp>
        <p:pic>
          <p:nvPicPr>
            <p:cNvPr id="20" name="Immagine 19">
              <a:extLst>
                <a:ext uri="{FF2B5EF4-FFF2-40B4-BE49-F238E27FC236}">
                  <a16:creationId xmlns:a16="http://schemas.microsoft.com/office/drawing/2014/main" id="{F468DCA4-7C79-444F-8BC3-35C0DF04C680}"/>
                </a:ext>
              </a:extLst>
            </p:cNvPr>
            <p:cNvPicPr>
              <a:picLocks noChangeAspect="1"/>
            </p:cNvPicPr>
            <p:nvPr/>
          </p:nvPicPr>
          <p:blipFill>
            <a:blip r:embed="rId3"/>
            <a:stretch>
              <a:fillRect/>
            </a:stretch>
          </p:blipFill>
          <p:spPr>
            <a:xfrm>
              <a:off x="6808697" y="4685374"/>
              <a:ext cx="2830295" cy="1592041"/>
            </a:xfrm>
            <a:prstGeom prst="rect">
              <a:avLst/>
            </a:prstGeom>
          </p:spPr>
        </p:pic>
      </p:grpSp>
    </p:spTree>
    <p:extLst>
      <p:ext uri="{BB962C8B-B14F-4D97-AF65-F5344CB8AC3E}">
        <p14:creationId xmlns:p14="http://schemas.microsoft.com/office/powerpoint/2010/main" val="230839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dissolv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NNIntroduction" id="{6D72965D-E7FB-2642-A8B5-EFB74E66111F}" vid="{31E2FFF8-B239-5140-8F43-13039C50119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GNNIntroduction</Template>
  <TotalTime>7929</TotalTime>
  <Words>3192</Words>
  <Application>Microsoft Macintosh PowerPoint</Application>
  <PresentationFormat>Widescreen</PresentationFormat>
  <Paragraphs>275</Paragraphs>
  <Slides>13</Slides>
  <Notes>13</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13</vt:i4>
      </vt:variant>
    </vt:vector>
  </HeadingPairs>
  <TitlesOfParts>
    <vt:vector size="20" baseType="lpstr">
      <vt:lpstr>Arial</vt:lpstr>
      <vt:lpstr>Calibri</vt:lpstr>
      <vt:lpstr>Calibri Light</vt:lpstr>
      <vt:lpstr>Garamond</vt:lpstr>
      <vt:lpstr>Lato</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Simone Azeglio</dc:creator>
  <cp:lastModifiedBy>Simone Azeglio</cp:lastModifiedBy>
  <cp:revision>165</cp:revision>
  <cp:lastPrinted>2021-01-10T20:27:45Z</cp:lastPrinted>
  <dcterms:created xsi:type="dcterms:W3CDTF">2020-02-12T00:01:44Z</dcterms:created>
  <dcterms:modified xsi:type="dcterms:W3CDTF">2021-01-12T11:09:23Z</dcterms:modified>
</cp:coreProperties>
</file>